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sldIdLst>
    <p:sldId id="256" r:id="rId2"/>
    <p:sldId id="257" r:id="rId3"/>
    <p:sldId id="280" r:id="rId4"/>
    <p:sldId id="274" r:id="rId5"/>
    <p:sldId id="259" r:id="rId6"/>
    <p:sldId id="273" r:id="rId7"/>
    <p:sldId id="271" r:id="rId8"/>
    <p:sldId id="269" r:id="rId9"/>
    <p:sldId id="261" r:id="rId10"/>
    <p:sldId id="266" r:id="rId11"/>
    <p:sldId id="262" r:id="rId12"/>
    <p:sldId id="275" r:id="rId13"/>
    <p:sldId id="278" r:id="rId14"/>
    <p:sldId id="277" r:id="rId15"/>
    <p:sldId id="263" r:id="rId16"/>
    <p:sldId id="276" r:id="rId17"/>
    <p:sldId id="268" r:id="rId18"/>
    <p:sldId id="279" r:id="rId19"/>
    <p:sldId id="264" r:id="rId20"/>
    <p:sldId id="265"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D8AD7"/>
    <a:srgbClr val="0F146F"/>
    <a:srgbClr val="F55145"/>
    <a:srgbClr val="1E5155"/>
    <a:srgbClr val="BFBFBF"/>
    <a:srgbClr val="2F575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74" autoAdjust="0"/>
    <p:restoredTop sz="94660"/>
  </p:normalViewPr>
  <p:slideViewPr>
    <p:cSldViewPr snapToGrid="0">
      <p:cViewPr varScale="1">
        <p:scale>
          <a:sx n="68" d="100"/>
          <a:sy n="68" d="100"/>
        </p:scale>
        <p:origin x="9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hdphoto2.wdp>
</file>

<file path=ppt/media/hdphoto3.wdp>
</file>

<file path=ppt/media/image1.jpeg>
</file>

<file path=ppt/media/image10.png>
</file>

<file path=ppt/media/image11.png>
</file>

<file path=ppt/media/image12.jpe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DCF851F-AA26-492C-867F-4396A496E264}" type="datetimeFigureOut">
              <a:rPr lang="en-PH" smtClean="0"/>
              <a:t>09/03/2023</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E326B1FA-7DD2-442D-8289-24E34AE6FD3C}" type="slidenum">
              <a:rPr lang="en-PH" smtClean="0"/>
              <a:t>‹#›</a:t>
            </a:fld>
            <a:endParaRPr lang="en-PH"/>
          </a:p>
        </p:txBody>
      </p:sp>
    </p:spTree>
    <p:extLst>
      <p:ext uri="{BB962C8B-B14F-4D97-AF65-F5344CB8AC3E}">
        <p14:creationId xmlns:p14="http://schemas.microsoft.com/office/powerpoint/2010/main" val="24838379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9DCF851F-AA26-492C-867F-4396A496E264}" type="datetimeFigureOut">
              <a:rPr lang="en-PH" smtClean="0"/>
              <a:t>09/03/2023</a:t>
            </a:fld>
            <a:endParaRPr lang="en-PH"/>
          </a:p>
        </p:txBody>
      </p:sp>
      <p:sp>
        <p:nvSpPr>
          <p:cNvPr id="6" name="Footer Placeholder 5"/>
          <p:cNvSpPr>
            <a:spLocks noGrp="1"/>
          </p:cNvSpPr>
          <p:nvPr>
            <p:ph type="ftr" sz="quarter" idx="11"/>
          </p:nvPr>
        </p:nvSpPr>
        <p:spPr/>
        <p:txBody>
          <a:bodyPr/>
          <a:lstStyle/>
          <a:p>
            <a:endParaRPr lang="en-PH"/>
          </a:p>
        </p:txBody>
      </p:sp>
      <p:sp>
        <p:nvSpPr>
          <p:cNvPr id="7" name="Slide Number Placeholder 6"/>
          <p:cNvSpPr>
            <a:spLocks noGrp="1"/>
          </p:cNvSpPr>
          <p:nvPr>
            <p:ph type="sldNum" sz="quarter" idx="12"/>
          </p:nvPr>
        </p:nvSpPr>
        <p:spPr/>
        <p:txBody>
          <a:bodyPr/>
          <a:lstStyle/>
          <a:p>
            <a:fld id="{E326B1FA-7DD2-442D-8289-24E34AE6FD3C}" type="slidenum">
              <a:rPr lang="en-PH" smtClean="0"/>
              <a:t>‹#›</a:t>
            </a:fld>
            <a:endParaRPr lang="en-PH"/>
          </a:p>
        </p:txBody>
      </p:sp>
    </p:spTree>
    <p:extLst>
      <p:ext uri="{BB962C8B-B14F-4D97-AF65-F5344CB8AC3E}">
        <p14:creationId xmlns:p14="http://schemas.microsoft.com/office/powerpoint/2010/main" val="23519167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9DCF851F-AA26-492C-867F-4396A496E264}" type="datetimeFigureOut">
              <a:rPr lang="en-PH" smtClean="0"/>
              <a:t>09/03/2023</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E326B1FA-7DD2-442D-8289-24E34AE6FD3C}" type="slidenum">
              <a:rPr lang="en-PH" smtClean="0"/>
              <a:t>‹#›</a:t>
            </a:fld>
            <a:endParaRPr lang="en-PH"/>
          </a:p>
        </p:txBody>
      </p:sp>
    </p:spTree>
    <p:extLst>
      <p:ext uri="{BB962C8B-B14F-4D97-AF65-F5344CB8AC3E}">
        <p14:creationId xmlns:p14="http://schemas.microsoft.com/office/powerpoint/2010/main" val="42249134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9DCF851F-AA26-492C-867F-4396A496E264}" type="datetimeFigureOut">
              <a:rPr lang="en-PH" smtClean="0"/>
              <a:t>09/03/2023</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E326B1FA-7DD2-442D-8289-24E34AE6FD3C}" type="slidenum">
              <a:rPr lang="en-PH" smtClean="0"/>
              <a:t>‹#›</a:t>
            </a:fld>
            <a:endParaRPr lang="en-PH"/>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6267891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DCF851F-AA26-492C-867F-4396A496E264}" type="datetimeFigureOut">
              <a:rPr lang="en-PH" smtClean="0"/>
              <a:t>09/03/2023</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E326B1FA-7DD2-442D-8289-24E34AE6FD3C}" type="slidenum">
              <a:rPr lang="en-PH" smtClean="0"/>
              <a:t>‹#›</a:t>
            </a:fld>
            <a:endParaRPr lang="en-PH"/>
          </a:p>
        </p:txBody>
      </p:sp>
    </p:spTree>
    <p:extLst>
      <p:ext uri="{BB962C8B-B14F-4D97-AF65-F5344CB8AC3E}">
        <p14:creationId xmlns:p14="http://schemas.microsoft.com/office/powerpoint/2010/main" val="22819243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DCF851F-AA26-492C-867F-4396A496E264}" type="datetimeFigureOut">
              <a:rPr lang="en-PH" smtClean="0"/>
              <a:t>09/03/2023</a:t>
            </a:fld>
            <a:endParaRPr lang="en-PH"/>
          </a:p>
        </p:txBody>
      </p:sp>
      <p:sp>
        <p:nvSpPr>
          <p:cNvPr id="4"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E326B1FA-7DD2-442D-8289-24E34AE6FD3C}" type="slidenum">
              <a:rPr lang="en-PH" smtClean="0"/>
              <a:t>‹#›</a:t>
            </a:fld>
            <a:endParaRPr lang="en-PH"/>
          </a:p>
        </p:txBody>
      </p:sp>
    </p:spTree>
    <p:extLst>
      <p:ext uri="{BB962C8B-B14F-4D97-AF65-F5344CB8AC3E}">
        <p14:creationId xmlns:p14="http://schemas.microsoft.com/office/powerpoint/2010/main" val="15150170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DCF851F-AA26-492C-867F-4396A496E264}" type="datetimeFigureOut">
              <a:rPr lang="en-PH" smtClean="0"/>
              <a:t>09/03/2023</a:t>
            </a:fld>
            <a:endParaRPr lang="en-PH"/>
          </a:p>
        </p:txBody>
      </p:sp>
      <p:sp>
        <p:nvSpPr>
          <p:cNvPr id="4"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E326B1FA-7DD2-442D-8289-24E34AE6FD3C}" type="slidenum">
              <a:rPr lang="en-PH" smtClean="0"/>
              <a:t>‹#›</a:t>
            </a:fld>
            <a:endParaRPr lang="en-PH"/>
          </a:p>
        </p:txBody>
      </p:sp>
    </p:spTree>
    <p:extLst>
      <p:ext uri="{BB962C8B-B14F-4D97-AF65-F5344CB8AC3E}">
        <p14:creationId xmlns:p14="http://schemas.microsoft.com/office/powerpoint/2010/main" val="36591846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DCF851F-AA26-492C-867F-4396A496E264}" type="datetimeFigureOut">
              <a:rPr lang="en-PH" smtClean="0"/>
              <a:t>09/03/2023</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E326B1FA-7DD2-442D-8289-24E34AE6FD3C}" type="slidenum">
              <a:rPr lang="en-PH" smtClean="0"/>
              <a:t>‹#›</a:t>
            </a:fld>
            <a:endParaRPr lang="en-PH"/>
          </a:p>
        </p:txBody>
      </p:sp>
    </p:spTree>
    <p:extLst>
      <p:ext uri="{BB962C8B-B14F-4D97-AF65-F5344CB8AC3E}">
        <p14:creationId xmlns:p14="http://schemas.microsoft.com/office/powerpoint/2010/main" val="36443421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DCF851F-AA26-492C-867F-4396A496E264}" type="datetimeFigureOut">
              <a:rPr lang="en-PH" smtClean="0"/>
              <a:t>09/03/2023</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E326B1FA-7DD2-442D-8289-24E34AE6FD3C}" type="slidenum">
              <a:rPr lang="en-PH" smtClean="0"/>
              <a:t>‹#›</a:t>
            </a:fld>
            <a:endParaRPr lang="en-PH"/>
          </a:p>
        </p:txBody>
      </p:sp>
    </p:spTree>
    <p:extLst>
      <p:ext uri="{BB962C8B-B14F-4D97-AF65-F5344CB8AC3E}">
        <p14:creationId xmlns:p14="http://schemas.microsoft.com/office/powerpoint/2010/main" val="9938513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9DCF851F-AA26-492C-867F-4396A496E264}" type="datetimeFigureOut">
              <a:rPr lang="en-PH" smtClean="0"/>
              <a:t>09/03/2023</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E326B1FA-7DD2-442D-8289-24E34AE6FD3C}" type="slidenum">
              <a:rPr lang="en-PH" smtClean="0"/>
              <a:t>‹#›</a:t>
            </a:fld>
            <a:endParaRPr lang="en-PH"/>
          </a:p>
        </p:txBody>
      </p:sp>
    </p:spTree>
    <p:extLst>
      <p:ext uri="{BB962C8B-B14F-4D97-AF65-F5344CB8AC3E}">
        <p14:creationId xmlns:p14="http://schemas.microsoft.com/office/powerpoint/2010/main" val="14587783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DCF851F-AA26-492C-867F-4396A496E264}" type="datetimeFigureOut">
              <a:rPr lang="en-PH" smtClean="0"/>
              <a:t>09/03/2023</a:t>
            </a:fld>
            <a:endParaRPr lang="en-PH"/>
          </a:p>
        </p:txBody>
      </p:sp>
      <p:sp>
        <p:nvSpPr>
          <p:cNvPr id="5" name="Footer Placeholder 4"/>
          <p:cNvSpPr>
            <a:spLocks noGrp="1"/>
          </p:cNvSpPr>
          <p:nvPr>
            <p:ph type="ftr" sz="quarter" idx="11"/>
          </p:nvPr>
        </p:nvSpPr>
        <p:spPr/>
        <p:txBody>
          <a:bodyPr/>
          <a:lstStyle/>
          <a:p>
            <a:endParaRPr lang="en-PH"/>
          </a:p>
        </p:txBody>
      </p:sp>
      <p:sp>
        <p:nvSpPr>
          <p:cNvPr id="6" name="Slide Number Placeholder 5"/>
          <p:cNvSpPr>
            <a:spLocks noGrp="1"/>
          </p:cNvSpPr>
          <p:nvPr>
            <p:ph type="sldNum" sz="quarter" idx="12"/>
          </p:nvPr>
        </p:nvSpPr>
        <p:spPr/>
        <p:txBody>
          <a:bodyPr/>
          <a:lstStyle/>
          <a:p>
            <a:fld id="{E326B1FA-7DD2-442D-8289-24E34AE6FD3C}" type="slidenum">
              <a:rPr lang="en-PH" smtClean="0"/>
              <a:t>‹#›</a:t>
            </a:fld>
            <a:endParaRPr lang="en-PH"/>
          </a:p>
        </p:txBody>
      </p:sp>
    </p:spTree>
    <p:extLst>
      <p:ext uri="{BB962C8B-B14F-4D97-AF65-F5344CB8AC3E}">
        <p14:creationId xmlns:p14="http://schemas.microsoft.com/office/powerpoint/2010/main" val="34731340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DCF851F-AA26-492C-867F-4396A496E264}" type="datetimeFigureOut">
              <a:rPr lang="en-PH" smtClean="0"/>
              <a:t>09/03/2023</a:t>
            </a:fld>
            <a:endParaRPr lang="en-PH"/>
          </a:p>
        </p:txBody>
      </p:sp>
      <p:sp>
        <p:nvSpPr>
          <p:cNvPr id="6" name="Footer Placeholder 5"/>
          <p:cNvSpPr>
            <a:spLocks noGrp="1"/>
          </p:cNvSpPr>
          <p:nvPr>
            <p:ph type="ftr" sz="quarter" idx="11"/>
          </p:nvPr>
        </p:nvSpPr>
        <p:spPr/>
        <p:txBody>
          <a:bodyPr/>
          <a:lstStyle/>
          <a:p>
            <a:endParaRPr lang="en-PH"/>
          </a:p>
        </p:txBody>
      </p:sp>
      <p:sp>
        <p:nvSpPr>
          <p:cNvPr id="7" name="Slide Number Placeholder 6"/>
          <p:cNvSpPr>
            <a:spLocks noGrp="1"/>
          </p:cNvSpPr>
          <p:nvPr>
            <p:ph type="sldNum" sz="quarter" idx="12"/>
          </p:nvPr>
        </p:nvSpPr>
        <p:spPr/>
        <p:txBody>
          <a:bodyPr/>
          <a:lstStyle/>
          <a:p>
            <a:fld id="{E326B1FA-7DD2-442D-8289-24E34AE6FD3C}" type="slidenum">
              <a:rPr lang="en-PH" smtClean="0"/>
              <a:t>‹#›</a:t>
            </a:fld>
            <a:endParaRPr lang="en-PH"/>
          </a:p>
        </p:txBody>
      </p:sp>
    </p:spTree>
    <p:extLst>
      <p:ext uri="{BB962C8B-B14F-4D97-AF65-F5344CB8AC3E}">
        <p14:creationId xmlns:p14="http://schemas.microsoft.com/office/powerpoint/2010/main" val="2009772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DCF851F-AA26-492C-867F-4396A496E264}" type="datetimeFigureOut">
              <a:rPr lang="en-PH" smtClean="0"/>
              <a:t>09/03/2023</a:t>
            </a:fld>
            <a:endParaRPr lang="en-PH"/>
          </a:p>
        </p:txBody>
      </p:sp>
      <p:sp>
        <p:nvSpPr>
          <p:cNvPr id="8" name="Footer Placeholder 7"/>
          <p:cNvSpPr>
            <a:spLocks noGrp="1"/>
          </p:cNvSpPr>
          <p:nvPr>
            <p:ph type="ftr" sz="quarter" idx="11"/>
          </p:nvPr>
        </p:nvSpPr>
        <p:spPr/>
        <p:txBody>
          <a:bodyPr/>
          <a:lstStyle/>
          <a:p>
            <a:endParaRPr lang="en-PH"/>
          </a:p>
        </p:txBody>
      </p:sp>
      <p:sp>
        <p:nvSpPr>
          <p:cNvPr id="9" name="Slide Number Placeholder 8"/>
          <p:cNvSpPr>
            <a:spLocks noGrp="1"/>
          </p:cNvSpPr>
          <p:nvPr>
            <p:ph type="sldNum" sz="quarter" idx="12"/>
          </p:nvPr>
        </p:nvSpPr>
        <p:spPr/>
        <p:txBody>
          <a:bodyPr/>
          <a:lstStyle/>
          <a:p>
            <a:fld id="{E326B1FA-7DD2-442D-8289-24E34AE6FD3C}" type="slidenum">
              <a:rPr lang="en-PH" smtClean="0"/>
              <a:t>‹#›</a:t>
            </a:fld>
            <a:endParaRPr lang="en-PH"/>
          </a:p>
        </p:txBody>
      </p:sp>
    </p:spTree>
    <p:extLst>
      <p:ext uri="{BB962C8B-B14F-4D97-AF65-F5344CB8AC3E}">
        <p14:creationId xmlns:p14="http://schemas.microsoft.com/office/powerpoint/2010/main" val="2373436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9DCF851F-AA26-492C-867F-4396A496E264}" type="datetimeFigureOut">
              <a:rPr lang="en-PH" smtClean="0"/>
              <a:t>09/03/2023</a:t>
            </a:fld>
            <a:endParaRPr lang="en-PH"/>
          </a:p>
        </p:txBody>
      </p:sp>
      <p:sp>
        <p:nvSpPr>
          <p:cNvPr id="5" name="Footer Placeholder 3"/>
          <p:cNvSpPr>
            <a:spLocks noGrp="1"/>
          </p:cNvSpPr>
          <p:nvPr>
            <p:ph type="ftr" sz="quarter" idx="11"/>
          </p:nvPr>
        </p:nvSpPr>
        <p:spPr/>
        <p:txBody>
          <a:bodyPr/>
          <a:lstStyle/>
          <a:p>
            <a:endParaRPr lang="en-PH"/>
          </a:p>
        </p:txBody>
      </p:sp>
      <p:sp>
        <p:nvSpPr>
          <p:cNvPr id="6" name="Slide Number Placeholder 4"/>
          <p:cNvSpPr>
            <a:spLocks noGrp="1"/>
          </p:cNvSpPr>
          <p:nvPr>
            <p:ph type="sldNum" sz="quarter" idx="12"/>
          </p:nvPr>
        </p:nvSpPr>
        <p:spPr/>
        <p:txBody>
          <a:bodyPr/>
          <a:lstStyle/>
          <a:p>
            <a:fld id="{E326B1FA-7DD2-442D-8289-24E34AE6FD3C}" type="slidenum">
              <a:rPr lang="en-PH" smtClean="0"/>
              <a:t>‹#›</a:t>
            </a:fld>
            <a:endParaRPr lang="en-PH"/>
          </a:p>
        </p:txBody>
      </p:sp>
    </p:spTree>
    <p:extLst>
      <p:ext uri="{BB962C8B-B14F-4D97-AF65-F5344CB8AC3E}">
        <p14:creationId xmlns:p14="http://schemas.microsoft.com/office/powerpoint/2010/main" val="2043093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DCF851F-AA26-492C-867F-4396A496E264}" type="datetimeFigureOut">
              <a:rPr lang="en-PH" smtClean="0"/>
              <a:t>09/03/2023</a:t>
            </a:fld>
            <a:endParaRPr lang="en-PH"/>
          </a:p>
        </p:txBody>
      </p:sp>
      <p:sp>
        <p:nvSpPr>
          <p:cNvPr id="5" name="Footer Placeholder 2"/>
          <p:cNvSpPr>
            <a:spLocks noGrp="1"/>
          </p:cNvSpPr>
          <p:nvPr>
            <p:ph type="ftr" sz="quarter" idx="11"/>
          </p:nvPr>
        </p:nvSpPr>
        <p:spPr/>
        <p:txBody>
          <a:bodyPr/>
          <a:lstStyle/>
          <a:p>
            <a:endParaRPr lang="en-PH"/>
          </a:p>
        </p:txBody>
      </p:sp>
      <p:sp>
        <p:nvSpPr>
          <p:cNvPr id="6" name="Slide Number Placeholder 3"/>
          <p:cNvSpPr>
            <a:spLocks noGrp="1"/>
          </p:cNvSpPr>
          <p:nvPr>
            <p:ph type="sldNum" sz="quarter" idx="12"/>
          </p:nvPr>
        </p:nvSpPr>
        <p:spPr/>
        <p:txBody>
          <a:bodyPr/>
          <a:lstStyle/>
          <a:p>
            <a:fld id="{E326B1FA-7DD2-442D-8289-24E34AE6FD3C}" type="slidenum">
              <a:rPr lang="en-PH" smtClean="0"/>
              <a:t>‹#›</a:t>
            </a:fld>
            <a:endParaRPr lang="en-PH"/>
          </a:p>
        </p:txBody>
      </p:sp>
    </p:spTree>
    <p:extLst>
      <p:ext uri="{BB962C8B-B14F-4D97-AF65-F5344CB8AC3E}">
        <p14:creationId xmlns:p14="http://schemas.microsoft.com/office/powerpoint/2010/main" val="3257993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9DCF851F-AA26-492C-867F-4396A496E264}" type="datetimeFigureOut">
              <a:rPr lang="en-PH" smtClean="0"/>
              <a:t>09/03/2023</a:t>
            </a:fld>
            <a:endParaRPr lang="en-PH"/>
          </a:p>
        </p:txBody>
      </p:sp>
      <p:sp>
        <p:nvSpPr>
          <p:cNvPr id="5" name="Footer Placeholder 5"/>
          <p:cNvSpPr>
            <a:spLocks noGrp="1"/>
          </p:cNvSpPr>
          <p:nvPr>
            <p:ph type="ftr" sz="quarter" idx="11"/>
          </p:nvPr>
        </p:nvSpPr>
        <p:spPr/>
        <p:txBody>
          <a:bodyPr/>
          <a:lstStyle/>
          <a:p>
            <a:endParaRPr lang="en-PH"/>
          </a:p>
        </p:txBody>
      </p:sp>
      <p:sp>
        <p:nvSpPr>
          <p:cNvPr id="6" name="Slide Number Placeholder 6"/>
          <p:cNvSpPr>
            <a:spLocks noGrp="1"/>
          </p:cNvSpPr>
          <p:nvPr>
            <p:ph type="sldNum" sz="quarter" idx="12"/>
          </p:nvPr>
        </p:nvSpPr>
        <p:spPr/>
        <p:txBody>
          <a:bodyPr/>
          <a:lstStyle/>
          <a:p>
            <a:fld id="{E326B1FA-7DD2-442D-8289-24E34AE6FD3C}" type="slidenum">
              <a:rPr lang="en-PH" smtClean="0"/>
              <a:t>‹#›</a:t>
            </a:fld>
            <a:endParaRPr lang="en-PH"/>
          </a:p>
        </p:txBody>
      </p:sp>
    </p:spTree>
    <p:extLst>
      <p:ext uri="{BB962C8B-B14F-4D97-AF65-F5344CB8AC3E}">
        <p14:creationId xmlns:p14="http://schemas.microsoft.com/office/powerpoint/2010/main" val="3088077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9DCF851F-AA26-492C-867F-4396A496E264}" type="datetimeFigureOut">
              <a:rPr lang="en-PH" smtClean="0"/>
              <a:t>09/03/2023</a:t>
            </a:fld>
            <a:endParaRPr lang="en-PH"/>
          </a:p>
        </p:txBody>
      </p:sp>
      <p:sp>
        <p:nvSpPr>
          <p:cNvPr id="6" name="Footer Placeholder 5"/>
          <p:cNvSpPr>
            <a:spLocks noGrp="1"/>
          </p:cNvSpPr>
          <p:nvPr>
            <p:ph type="ftr" sz="quarter" idx="11"/>
          </p:nvPr>
        </p:nvSpPr>
        <p:spPr/>
        <p:txBody>
          <a:bodyPr/>
          <a:lstStyle/>
          <a:p>
            <a:endParaRPr lang="en-PH"/>
          </a:p>
        </p:txBody>
      </p:sp>
      <p:sp>
        <p:nvSpPr>
          <p:cNvPr id="7" name="Slide Number Placeholder 6"/>
          <p:cNvSpPr>
            <a:spLocks noGrp="1"/>
          </p:cNvSpPr>
          <p:nvPr>
            <p:ph type="sldNum" sz="quarter" idx="12"/>
          </p:nvPr>
        </p:nvSpPr>
        <p:spPr/>
        <p:txBody>
          <a:bodyPr/>
          <a:lstStyle/>
          <a:p>
            <a:fld id="{E326B1FA-7DD2-442D-8289-24E34AE6FD3C}" type="slidenum">
              <a:rPr lang="en-PH" smtClean="0"/>
              <a:t>‹#›</a:t>
            </a:fld>
            <a:endParaRPr lang="en-PH"/>
          </a:p>
        </p:txBody>
      </p:sp>
    </p:spTree>
    <p:extLst>
      <p:ext uri="{BB962C8B-B14F-4D97-AF65-F5344CB8AC3E}">
        <p14:creationId xmlns:p14="http://schemas.microsoft.com/office/powerpoint/2010/main" val="36306616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DCF851F-AA26-492C-867F-4396A496E264}" type="datetimeFigureOut">
              <a:rPr lang="en-PH" smtClean="0"/>
              <a:t>09/03/2023</a:t>
            </a:fld>
            <a:endParaRPr lang="en-PH"/>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PH"/>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E326B1FA-7DD2-442D-8289-24E34AE6FD3C}" type="slidenum">
              <a:rPr lang="en-PH" smtClean="0"/>
              <a:t>‹#›</a:t>
            </a:fld>
            <a:endParaRPr lang="en-PH"/>
          </a:p>
        </p:txBody>
      </p:sp>
    </p:spTree>
    <p:extLst>
      <p:ext uri="{BB962C8B-B14F-4D97-AF65-F5344CB8AC3E}">
        <p14:creationId xmlns:p14="http://schemas.microsoft.com/office/powerpoint/2010/main" val="2144076419"/>
      </p:ext>
    </p:extLst>
  </p:cSld>
  <p:clrMap bg1="dk1" tx1="lt1" bg2="dk2" tx2="lt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2.wdp"/><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F5755"/>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124236"/>
            <a:ext cx="8825658" cy="3329581"/>
          </a:xfrm>
        </p:spPr>
        <p:txBody>
          <a:bodyPr/>
          <a:lstStyle/>
          <a:p>
            <a:r>
              <a:rPr lang="en-US" b="1" dirty="0" smtClean="0">
                <a:solidFill>
                  <a:schemeClr val="tx1"/>
                </a:solidFill>
              </a:rPr>
              <a:t>MARKETING STRATEGY PLAN</a:t>
            </a:r>
            <a:endParaRPr lang="en-PH" b="1" dirty="0">
              <a:solidFill>
                <a:schemeClr val="tx1"/>
              </a:solidFill>
            </a:endParaRPr>
          </a:p>
        </p:txBody>
      </p:sp>
      <p:sp>
        <p:nvSpPr>
          <p:cNvPr id="3" name="Subtitle 2"/>
          <p:cNvSpPr>
            <a:spLocks noGrp="1"/>
          </p:cNvSpPr>
          <p:nvPr>
            <p:ph type="subTitle" idx="1"/>
          </p:nvPr>
        </p:nvSpPr>
        <p:spPr>
          <a:xfrm>
            <a:off x="1154955" y="4453815"/>
            <a:ext cx="8825658" cy="1609359"/>
          </a:xfrm>
        </p:spPr>
        <p:txBody>
          <a:bodyPr/>
          <a:lstStyle/>
          <a:p>
            <a:r>
              <a:rPr lang="en-US" dirty="0" smtClean="0">
                <a:solidFill>
                  <a:schemeClr val="tx1"/>
                </a:solidFill>
              </a:rPr>
              <a:t>Launching a Promotional Video about Entertainment and Multimedia Computing ACROSS digital platforms.</a:t>
            </a:r>
          </a:p>
          <a:p>
            <a:endParaRPr lang="en-PH" dirty="0">
              <a:solidFill>
                <a:schemeClr val="tx1"/>
              </a:solidFill>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28985" y="2038885"/>
            <a:ext cx="1986566" cy="1986566"/>
          </a:xfrm>
          <a:prstGeom prst="rect">
            <a:avLst/>
          </a:prstGeom>
          <a:effectLst>
            <a:outerShdw blurRad="50800" dist="38100" dir="5400000" algn="t" rotWithShape="0">
              <a:prstClr val="black">
                <a:alpha val="40000"/>
              </a:prstClr>
            </a:outerShdw>
          </a:effectLst>
        </p:spPr>
      </p:pic>
      <p:cxnSp>
        <p:nvCxnSpPr>
          <p:cNvPr id="6" name="Straight Connector 5"/>
          <p:cNvCxnSpPr/>
          <p:nvPr/>
        </p:nvCxnSpPr>
        <p:spPr>
          <a:xfrm>
            <a:off x="1225295" y="4397544"/>
            <a:ext cx="818599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67352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F575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rPr>
              <a:t>Benefits of FB Page</a:t>
            </a:r>
            <a:endParaRPr lang="en-PH" b="1" dirty="0">
              <a:solidFill>
                <a:schemeClr val="tx1"/>
              </a:solidFill>
            </a:endParaRPr>
          </a:p>
        </p:txBody>
      </p:sp>
      <p:sp>
        <p:nvSpPr>
          <p:cNvPr id="3" name="Content Placeholder 2"/>
          <p:cNvSpPr>
            <a:spLocks noGrp="1"/>
          </p:cNvSpPr>
          <p:nvPr>
            <p:ph idx="1"/>
          </p:nvPr>
        </p:nvSpPr>
        <p:spPr/>
        <p:txBody>
          <a:bodyPr/>
          <a:lstStyle/>
          <a:p>
            <a:r>
              <a:rPr lang="en-US" dirty="0" smtClean="0"/>
              <a:t>Provides platform to connect with our audience and share information about the program.</a:t>
            </a:r>
          </a:p>
          <a:p>
            <a:endParaRPr lang="en-US" dirty="0" smtClean="0"/>
          </a:p>
          <a:p>
            <a:r>
              <a:rPr lang="en-US" dirty="0" smtClean="0"/>
              <a:t>Powerful tool with over 2 billion active users, which can help us reach wide and diverse audience</a:t>
            </a:r>
          </a:p>
          <a:p>
            <a:endParaRPr lang="en-US" dirty="0" smtClean="0"/>
          </a:p>
          <a:p>
            <a:r>
              <a:rPr lang="en-US" dirty="0" smtClean="0"/>
              <a:t>Offers targeting and analytics tool, to track the success of our marketing efforts and make data-driven decisions to improve our outreach.</a:t>
            </a:r>
            <a:endParaRPr lang="en-PH" dirty="0"/>
          </a:p>
        </p:txBody>
      </p:sp>
    </p:spTree>
    <p:extLst>
      <p:ext uri="{BB962C8B-B14F-4D97-AF65-F5344CB8AC3E}">
        <p14:creationId xmlns:p14="http://schemas.microsoft.com/office/powerpoint/2010/main" val="299720597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F575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rPr>
              <a:t>FB Page Content Plan</a:t>
            </a:r>
            <a:endParaRPr lang="en-PH" b="1" dirty="0">
              <a:solidFill>
                <a:schemeClr val="tx1"/>
              </a:solidFill>
            </a:endParaRPr>
          </a:p>
        </p:txBody>
      </p:sp>
      <p:sp>
        <p:nvSpPr>
          <p:cNvPr id="3" name="Content Placeholder 2"/>
          <p:cNvSpPr>
            <a:spLocks noGrp="1"/>
          </p:cNvSpPr>
          <p:nvPr>
            <p:ph idx="1"/>
          </p:nvPr>
        </p:nvSpPr>
        <p:spPr/>
        <p:txBody>
          <a:bodyPr/>
          <a:lstStyle/>
          <a:p>
            <a:pPr>
              <a:lnSpc>
                <a:spcPct val="150000"/>
              </a:lnSpc>
            </a:pPr>
            <a:r>
              <a:rPr lang="en-US" dirty="0" smtClean="0"/>
              <a:t>Course Overview</a:t>
            </a:r>
          </a:p>
          <a:p>
            <a:pPr>
              <a:lnSpc>
                <a:spcPct val="150000"/>
              </a:lnSpc>
            </a:pPr>
            <a:r>
              <a:rPr lang="en-US" dirty="0" smtClean="0"/>
              <a:t>Student Testimonials</a:t>
            </a:r>
          </a:p>
          <a:p>
            <a:pPr>
              <a:lnSpc>
                <a:spcPct val="150000"/>
              </a:lnSpc>
            </a:pPr>
            <a:r>
              <a:rPr lang="en-US" dirty="0" smtClean="0"/>
              <a:t>Industry News</a:t>
            </a:r>
          </a:p>
          <a:p>
            <a:pPr>
              <a:lnSpc>
                <a:spcPct val="150000"/>
              </a:lnSpc>
            </a:pPr>
            <a:r>
              <a:rPr lang="en-US" dirty="0" smtClean="0"/>
              <a:t>Faculty Spotlight</a:t>
            </a:r>
          </a:p>
          <a:p>
            <a:pPr>
              <a:lnSpc>
                <a:spcPct val="150000"/>
              </a:lnSpc>
            </a:pPr>
            <a:r>
              <a:rPr lang="en-US" dirty="0" smtClean="0"/>
              <a:t>Student Work Showcase</a:t>
            </a:r>
          </a:p>
          <a:p>
            <a:pPr>
              <a:lnSpc>
                <a:spcPct val="150000"/>
              </a:lnSpc>
            </a:pPr>
            <a:r>
              <a:rPr lang="en-US" dirty="0" smtClean="0"/>
              <a:t>Q&amp;A </a:t>
            </a:r>
          </a:p>
          <a:p>
            <a:pPr>
              <a:lnSpc>
                <a:spcPct val="150000"/>
              </a:lnSpc>
            </a:pPr>
            <a:r>
              <a:rPr lang="en-US" dirty="0" smtClean="0"/>
              <a:t>Alumni Success Stories</a:t>
            </a:r>
            <a:endParaRPr lang="en-PH" dirty="0"/>
          </a:p>
        </p:txBody>
      </p:sp>
    </p:spTree>
    <p:extLst>
      <p:ext uri="{BB962C8B-B14F-4D97-AF65-F5344CB8AC3E}">
        <p14:creationId xmlns:p14="http://schemas.microsoft.com/office/powerpoint/2010/main" val="106621268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6" name="Rectangle 15"/>
          <p:cNvSpPr/>
          <p:nvPr/>
        </p:nvSpPr>
        <p:spPr>
          <a:xfrm>
            <a:off x="0" y="-2"/>
            <a:ext cx="4783015" cy="68580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 name="Title 1"/>
          <p:cNvSpPr>
            <a:spLocks noGrp="1"/>
          </p:cNvSpPr>
          <p:nvPr>
            <p:ph type="title"/>
          </p:nvPr>
        </p:nvSpPr>
        <p:spPr>
          <a:xfrm>
            <a:off x="1" y="5345723"/>
            <a:ext cx="4783014" cy="1748846"/>
          </a:xfrm>
        </p:spPr>
        <p:txBody>
          <a:bodyPr/>
          <a:lstStyle/>
          <a:p>
            <a:pPr algn="ctr"/>
            <a:r>
              <a:rPr lang="en-US" b="1" dirty="0" smtClean="0">
                <a:solidFill>
                  <a:srgbClr val="2D8AD7"/>
                </a:solidFill>
              </a:rPr>
              <a:t>FB Page Profile</a:t>
            </a:r>
            <a:endParaRPr lang="en-PH" b="1" dirty="0">
              <a:solidFill>
                <a:srgbClr val="2D8AD7"/>
              </a:solidFill>
            </a:endParaRPr>
          </a:p>
        </p:txBody>
      </p:sp>
      <p:pic>
        <p:nvPicPr>
          <p:cNvPr id="3" name="Content Placeholder 2"/>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b="164"/>
          <a:stretch/>
        </p:blipFill>
        <p:spPr>
          <a:xfrm>
            <a:off x="153320" y="165863"/>
            <a:ext cx="4493541" cy="4414410"/>
          </a:xfrm>
          <a:effectLst>
            <a:outerShdw blurRad="50800" dist="38100" dir="5400000" algn="t" rotWithShape="0">
              <a:prstClr val="black">
                <a:alpha val="40000"/>
              </a:prstClr>
            </a:outerShdw>
          </a:effectLst>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22267" y="3503760"/>
            <a:ext cx="7144195" cy="2718278"/>
          </a:xfrm>
          <a:prstGeom prst="rect">
            <a:avLst/>
          </a:prstGeom>
          <a:effectLst>
            <a:outerShdw blurRad="50800" dist="38100" dir="5400000" algn="t" rotWithShape="0">
              <a:prstClr val="black">
                <a:alpha val="40000"/>
              </a:prstClr>
            </a:outerShdw>
          </a:effectLst>
        </p:spPr>
      </p:pic>
      <p:sp>
        <p:nvSpPr>
          <p:cNvPr id="4" name="Rectangle 3"/>
          <p:cNvSpPr/>
          <p:nvPr/>
        </p:nvSpPr>
        <p:spPr>
          <a:xfrm>
            <a:off x="10185009" y="0"/>
            <a:ext cx="1448973" cy="1434905"/>
          </a:xfrm>
          <a:prstGeom prst="rect">
            <a:avLst/>
          </a:prstGeom>
          <a:solidFill>
            <a:srgbClr val="BFBF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7" name="Rectangle 16"/>
          <p:cNvSpPr/>
          <p:nvPr/>
        </p:nvSpPr>
        <p:spPr>
          <a:xfrm>
            <a:off x="10031687" y="0"/>
            <a:ext cx="1883648" cy="1645920"/>
          </a:xfrm>
          <a:prstGeom prst="rect">
            <a:avLst/>
          </a:prstGeom>
          <a:solidFill>
            <a:srgbClr val="1E51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6" name="Picture 5"/>
          <p:cNvPicPr>
            <a:picLocks noChangeAspect="1"/>
          </p:cNvPicPr>
          <p:nvPr/>
        </p:nvPicPr>
        <p:blipFill rotWithShape="1">
          <a:blip r:embed="rId4" cstate="print">
            <a:extLst>
              <a:ext uri="{28A0092B-C50C-407E-A947-70E740481C1C}">
                <a14:useLocalDpi xmlns:a14="http://schemas.microsoft.com/office/drawing/2010/main" val="0"/>
              </a:ext>
            </a:extLst>
          </a:blip>
          <a:srcRect l="-843" t="5175" r="317" b="8883"/>
          <a:stretch/>
        </p:blipFill>
        <p:spPr>
          <a:xfrm>
            <a:off x="7097862" y="616029"/>
            <a:ext cx="3010486" cy="2573819"/>
          </a:xfrm>
          <a:prstGeom prst="rect">
            <a:avLst/>
          </a:prstGeom>
        </p:spPr>
      </p:pic>
    </p:spTree>
    <p:extLst>
      <p:ext uri="{BB962C8B-B14F-4D97-AF65-F5344CB8AC3E}">
        <p14:creationId xmlns:p14="http://schemas.microsoft.com/office/powerpoint/2010/main" val="270460043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rPr>
              <a:t>Benefits of </a:t>
            </a:r>
            <a:r>
              <a:rPr lang="en-US" b="1" dirty="0" err="1" smtClean="0">
                <a:solidFill>
                  <a:schemeClr val="tx1"/>
                </a:solidFill>
              </a:rPr>
              <a:t>Youtube</a:t>
            </a:r>
            <a:endParaRPr lang="en-PH" b="1" dirty="0">
              <a:solidFill>
                <a:schemeClr val="tx1"/>
              </a:solidFill>
            </a:endParaRPr>
          </a:p>
        </p:txBody>
      </p:sp>
      <p:sp>
        <p:nvSpPr>
          <p:cNvPr id="3" name="Content Placeholder 2"/>
          <p:cNvSpPr>
            <a:spLocks noGrp="1"/>
          </p:cNvSpPr>
          <p:nvPr>
            <p:ph idx="1"/>
          </p:nvPr>
        </p:nvSpPr>
        <p:spPr/>
        <p:txBody>
          <a:bodyPr>
            <a:normAutofit lnSpcReduction="10000"/>
          </a:bodyPr>
          <a:lstStyle/>
          <a:p>
            <a:pPr>
              <a:lnSpc>
                <a:spcPct val="150000"/>
              </a:lnSpc>
            </a:pPr>
            <a:r>
              <a:rPr lang="en-US" dirty="0" smtClean="0"/>
              <a:t>YouTube </a:t>
            </a:r>
            <a:r>
              <a:rPr lang="en-US" dirty="0"/>
              <a:t>is a highly engaging platform that allows you to create video content that can educate, inform, and entertain your audience. Video content is also more memorable and shareable than other forms of content</a:t>
            </a:r>
            <a:r>
              <a:rPr lang="en-US" dirty="0" smtClean="0"/>
              <a:t>.</a:t>
            </a:r>
          </a:p>
          <a:p>
            <a:pPr>
              <a:lnSpc>
                <a:spcPct val="150000"/>
              </a:lnSpc>
            </a:pPr>
            <a:endParaRPr lang="en-US" dirty="0"/>
          </a:p>
          <a:p>
            <a:pPr>
              <a:lnSpc>
                <a:spcPct val="150000"/>
              </a:lnSpc>
            </a:pPr>
            <a:r>
              <a:rPr lang="en-US" dirty="0" smtClean="0"/>
              <a:t>It is </a:t>
            </a:r>
            <a:r>
              <a:rPr lang="en-US" dirty="0"/>
              <a:t>also the second largest search engine in the world, which means that creating a channel can help you rank higher in search results and reach potential students who are </a:t>
            </a:r>
            <a:r>
              <a:rPr lang="en-US" dirty="0" smtClean="0"/>
              <a:t>actively engaging with online platforms.</a:t>
            </a:r>
            <a:endParaRPr lang="en-US" dirty="0"/>
          </a:p>
          <a:p>
            <a:pPr>
              <a:lnSpc>
                <a:spcPct val="150000"/>
              </a:lnSpc>
            </a:pPr>
            <a:endParaRPr lang="en-US" dirty="0" smtClean="0"/>
          </a:p>
        </p:txBody>
      </p:sp>
    </p:spTree>
    <p:extLst>
      <p:ext uri="{BB962C8B-B14F-4D97-AF65-F5344CB8AC3E}">
        <p14:creationId xmlns:p14="http://schemas.microsoft.com/office/powerpoint/2010/main" val="225055838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F5755"/>
        </a:solidFill>
        <a:effectLst/>
      </p:bgPr>
    </p:bg>
    <p:spTree>
      <p:nvGrpSpPr>
        <p:cNvPr id="1" name=""/>
        <p:cNvGrpSpPr/>
        <p:nvPr/>
      </p:nvGrpSpPr>
      <p:grpSpPr>
        <a:xfrm>
          <a:off x="0" y="0"/>
          <a:ext cx="0" cy="0"/>
          <a:chOff x="0" y="0"/>
          <a:chExt cx="0" cy="0"/>
        </a:xfrm>
      </p:grpSpPr>
      <p:sp>
        <p:nvSpPr>
          <p:cNvPr id="6" name="Rectangle 5"/>
          <p:cNvSpPr/>
          <p:nvPr/>
        </p:nvSpPr>
        <p:spPr>
          <a:xfrm>
            <a:off x="0" y="-2"/>
            <a:ext cx="12192000" cy="46142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 name="Title 1"/>
          <p:cNvSpPr>
            <a:spLocks noGrp="1"/>
          </p:cNvSpPr>
          <p:nvPr>
            <p:ph type="title"/>
          </p:nvPr>
        </p:nvSpPr>
        <p:spPr>
          <a:xfrm>
            <a:off x="1393638" y="126609"/>
            <a:ext cx="9404723" cy="1400530"/>
          </a:xfrm>
        </p:spPr>
        <p:txBody>
          <a:bodyPr/>
          <a:lstStyle/>
          <a:p>
            <a:pPr algn="ctr"/>
            <a:r>
              <a:rPr lang="en-US" b="1" dirty="0" err="1" smtClean="0">
                <a:solidFill>
                  <a:srgbClr val="FF0000"/>
                </a:solidFill>
              </a:rPr>
              <a:t>Youtube</a:t>
            </a:r>
            <a:r>
              <a:rPr lang="en-US" b="1" dirty="0" smtClean="0">
                <a:solidFill>
                  <a:srgbClr val="FF0000"/>
                </a:solidFill>
              </a:rPr>
              <a:t> Channel Profile</a:t>
            </a:r>
            <a:endParaRPr lang="en-PH" b="1" dirty="0">
              <a:solidFill>
                <a:srgbClr val="FF0000"/>
              </a:solidFill>
            </a:endParaRPr>
          </a:p>
        </p:txBody>
      </p:sp>
      <p:pic>
        <p:nvPicPr>
          <p:cNvPr id="3" name="Content Placeholder 2"/>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681508" y="526223"/>
            <a:ext cx="4828985" cy="4184173"/>
          </a:xfr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1493" y="4808872"/>
            <a:ext cx="10829015" cy="1789326"/>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21188517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F575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rPr>
              <a:t>Website Content Plan</a:t>
            </a:r>
            <a:endParaRPr lang="en-PH" b="1" dirty="0">
              <a:solidFill>
                <a:schemeClr val="tx1"/>
              </a:solidFill>
            </a:endParaRPr>
          </a:p>
        </p:txBody>
      </p:sp>
      <p:sp>
        <p:nvSpPr>
          <p:cNvPr id="3" name="Content Placeholder 2"/>
          <p:cNvSpPr>
            <a:spLocks noGrp="1"/>
          </p:cNvSpPr>
          <p:nvPr>
            <p:ph idx="1"/>
          </p:nvPr>
        </p:nvSpPr>
        <p:spPr/>
        <p:txBody>
          <a:bodyPr/>
          <a:lstStyle/>
          <a:p>
            <a:pPr>
              <a:lnSpc>
                <a:spcPct val="150000"/>
              </a:lnSpc>
            </a:pPr>
            <a:r>
              <a:rPr lang="en-US" dirty="0" smtClean="0"/>
              <a:t>Course Overview</a:t>
            </a:r>
          </a:p>
          <a:p>
            <a:pPr>
              <a:lnSpc>
                <a:spcPct val="150000"/>
              </a:lnSpc>
            </a:pPr>
            <a:r>
              <a:rPr lang="en-US" dirty="0" smtClean="0"/>
              <a:t>Programs Offered</a:t>
            </a:r>
          </a:p>
          <a:p>
            <a:pPr>
              <a:lnSpc>
                <a:spcPct val="150000"/>
              </a:lnSpc>
            </a:pPr>
            <a:r>
              <a:rPr lang="en-US" dirty="0" smtClean="0"/>
              <a:t>Students Portfolio</a:t>
            </a:r>
          </a:p>
          <a:p>
            <a:pPr>
              <a:lnSpc>
                <a:spcPct val="150000"/>
              </a:lnSpc>
            </a:pPr>
            <a:r>
              <a:rPr lang="en-US" dirty="0" smtClean="0"/>
              <a:t>Events</a:t>
            </a:r>
          </a:p>
          <a:p>
            <a:pPr>
              <a:lnSpc>
                <a:spcPct val="150000"/>
              </a:lnSpc>
            </a:pPr>
            <a:r>
              <a:rPr lang="en-US" dirty="0" smtClean="0"/>
              <a:t>Organizations</a:t>
            </a:r>
            <a:endParaRPr lang="en-PH" dirty="0"/>
          </a:p>
        </p:txBody>
      </p:sp>
    </p:spTree>
    <p:extLst>
      <p:ext uri="{BB962C8B-B14F-4D97-AF65-F5344CB8AC3E}">
        <p14:creationId xmlns:p14="http://schemas.microsoft.com/office/powerpoint/2010/main" val="387287674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F575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rPr>
              <a:t>Webpage Design</a:t>
            </a:r>
            <a:endParaRPr lang="en-PH" b="1" dirty="0">
              <a:solidFill>
                <a:schemeClr val="tx1"/>
              </a:solidFill>
            </a:endParaRPr>
          </a:p>
        </p:txBody>
      </p:sp>
      <p:sp>
        <p:nvSpPr>
          <p:cNvPr id="3" name="Content Placeholder 2"/>
          <p:cNvSpPr>
            <a:spLocks noGrp="1"/>
          </p:cNvSpPr>
          <p:nvPr>
            <p:ph idx="1"/>
          </p:nvPr>
        </p:nvSpPr>
        <p:spPr/>
        <p:txBody>
          <a:bodyPr/>
          <a:lstStyle/>
          <a:p>
            <a:pPr>
              <a:lnSpc>
                <a:spcPct val="150000"/>
              </a:lnSpc>
            </a:pPr>
            <a:r>
              <a:rPr lang="en-US" dirty="0" smtClean="0"/>
              <a:t>Course Overview</a:t>
            </a:r>
          </a:p>
          <a:p>
            <a:pPr>
              <a:lnSpc>
                <a:spcPct val="150000"/>
              </a:lnSpc>
            </a:pPr>
            <a:r>
              <a:rPr lang="en-US" dirty="0" smtClean="0"/>
              <a:t>Programs Offered</a:t>
            </a:r>
          </a:p>
          <a:p>
            <a:pPr>
              <a:lnSpc>
                <a:spcPct val="150000"/>
              </a:lnSpc>
            </a:pPr>
            <a:r>
              <a:rPr lang="en-US" dirty="0" smtClean="0"/>
              <a:t>Students Portfolio</a:t>
            </a:r>
          </a:p>
          <a:p>
            <a:pPr>
              <a:lnSpc>
                <a:spcPct val="150000"/>
              </a:lnSpc>
            </a:pPr>
            <a:r>
              <a:rPr lang="en-US" dirty="0" smtClean="0"/>
              <a:t>Events</a:t>
            </a:r>
          </a:p>
          <a:p>
            <a:pPr>
              <a:lnSpc>
                <a:spcPct val="150000"/>
              </a:lnSpc>
            </a:pPr>
            <a:r>
              <a:rPr lang="en-US" dirty="0" smtClean="0"/>
              <a:t>Organizations</a:t>
            </a:r>
            <a:endParaRPr lang="en-PH" dirty="0"/>
          </a:p>
        </p:txBody>
      </p:sp>
    </p:spTree>
    <p:extLst>
      <p:ext uri="{BB962C8B-B14F-4D97-AF65-F5344CB8AC3E}">
        <p14:creationId xmlns:p14="http://schemas.microsoft.com/office/powerpoint/2010/main" val="365757665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2F575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rPr>
              <a:t>Budget</a:t>
            </a:r>
            <a:endParaRPr lang="en-PH" b="1" dirty="0">
              <a:solidFill>
                <a:schemeClr val="tx1"/>
              </a:solidFill>
            </a:endParaRPr>
          </a:p>
        </p:txBody>
      </p:sp>
      <p:sp>
        <p:nvSpPr>
          <p:cNvPr id="3" name="Content Placeholder 2"/>
          <p:cNvSpPr>
            <a:spLocks noGrp="1"/>
          </p:cNvSpPr>
          <p:nvPr>
            <p:ph idx="1"/>
          </p:nvPr>
        </p:nvSpPr>
        <p:spPr/>
        <p:txBody>
          <a:bodyPr/>
          <a:lstStyle/>
          <a:p>
            <a:pPr>
              <a:lnSpc>
                <a:spcPct val="150000"/>
              </a:lnSpc>
            </a:pPr>
            <a:r>
              <a:rPr lang="en-US" dirty="0" smtClean="0"/>
              <a:t>The cost of launching and maintaining an such platforms is relatively low, and the potential RIO on investment is high.</a:t>
            </a:r>
          </a:p>
          <a:p>
            <a:pPr marL="0" indent="0">
              <a:lnSpc>
                <a:spcPct val="150000"/>
              </a:lnSpc>
              <a:buNone/>
            </a:pPr>
            <a:endParaRPr lang="en-US" dirty="0" smtClean="0"/>
          </a:p>
          <a:p>
            <a:pPr>
              <a:lnSpc>
                <a:spcPct val="150000"/>
              </a:lnSpc>
            </a:pPr>
            <a:r>
              <a:rPr lang="en-US" dirty="0" smtClean="0"/>
              <a:t>The marketing team will allocate a budget for targeted advertising and social media management to ensure our the platforms we’ve used is effective and engaging.</a:t>
            </a:r>
          </a:p>
          <a:p>
            <a:endParaRPr lang="en-PH" dirty="0"/>
          </a:p>
        </p:txBody>
      </p:sp>
    </p:spTree>
    <p:extLst>
      <p:ext uri="{BB962C8B-B14F-4D97-AF65-F5344CB8AC3E}">
        <p14:creationId xmlns:p14="http://schemas.microsoft.com/office/powerpoint/2010/main" val="67638569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F5755"/>
        </a:solidFill>
        <a:effectLst/>
      </p:bgPr>
    </p:bg>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2396194128"/>
              </p:ext>
            </p:extLst>
          </p:nvPr>
        </p:nvGraphicFramePr>
        <p:xfrm>
          <a:off x="793824" y="398819"/>
          <a:ext cx="8947150" cy="1752600"/>
        </p:xfrm>
        <a:graphic>
          <a:graphicData uri="http://schemas.openxmlformats.org/drawingml/2006/table">
            <a:tbl>
              <a:tblPr firstRow="1" bandRow="1">
                <a:tableStyleId>{5940675A-B579-460E-94D1-54222C63F5DA}</a:tableStyleId>
              </a:tblPr>
              <a:tblGrid>
                <a:gridCol w="4473575">
                  <a:extLst>
                    <a:ext uri="{9D8B030D-6E8A-4147-A177-3AD203B41FA5}">
                      <a16:colId xmlns:a16="http://schemas.microsoft.com/office/drawing/2014/main" val="1775381561"/>
                    </a:ext>
                  </a:extLst>
                </a:gridCol>
                <a:gridCol w="4473575">
                  <a:extLst>
                    <a:ext uri="{9D8B030D-6E8A-4147-A177-3AD203B41FA5}">
                      <a16:colId xmlns:a16="http://schemas.microsoft.com/office/drawing/2014/main" val="3936201339"/>
                    </a:ext>
                  </a:extLst>
                </a:gridCol>
              </a:tblGrid>
              <a:tr h="370840">
                <a:tc gridSpan="2">
                  <a:txBody>
                    <a:bodyPr/>
                    <a:lstStyle/>
                    <a:p>
                      <a:r>
                        <a:rPr lang="en-PH" b="1" dirty="0" smtClean="0">
                          <a:solidFill>
                            <a:srgbClr val="2D8AD7"/>
                          </a:solidFill>
                        </a:rPr>
                        <a:t>FACEBOOK PAGE</a:t>
                      </a:r>
                      <a:endParaRPr lang="en-PH" b="1" dirty="0">
                        <a:solidFill>
                          <a:srgbClr val="2D8AD7"/>
                        </a:solidFill>
                      </a:endParaRPr>
                    </a:p>
                  </a:txBody>
                  <a:tcPr>
                    <a:solidFill>
                      <a:schemeClr val="tx1"/>
                    </a:solidFill>
                  </a:tcPr>
                </a:tc>
                <a:tc hMerge="1">
                  <a:txBody>
                    <a:bodyPr/>
                    <a:lstStyle/>
                    <a:p>
                      <a:endParaRPr lang="en-PH"/>
                    </a:p>
                  </a:txBody>
                  <a:tcPr/>
                </a:tc>
                <a:extLst>
                  <a:ext uri="{0D108BD9-81ED-4DB2-BD59-A6C34878D82A}">
                    <a16:rowId xmlns:a16="http://schemas.microsoft.com/office/drawing/2014/main" val="3799128265"/>
                  </a:ext>
                </a:extLst>
              </a:tr>
              <a:tr h="370840">
                <a:tc>
                  <a:txBody>
                    <a:bodyPr/>
                    <a:lstStyle/>
                    <a:p>
                      <a:r>
                        <a:rPr lang="en-US" sz="1800" kern="1200" dirty="0" smtClean="0">
                          <a:effectLst/>
                        </a:rPr>
                        <a:t>Graphic design for the FB page cover</a:t>
                      </a:r>
                      <a:endParaRPr lang="en-US" sz="1800" b="0" i="0" kern="1200" dirty="0" smtClean="0">
                        <a:solidFill>
                          <a:schemeClr val="dk1"/>
                        </a:solidFill>
                        <a:effectLst/>
                        <a:latin typeface="+mn-lt"/>
                        <a:ea typeface="+mn-ea"/>
                        <a:cs typeface="+mn-cs"/>
                      </a:endParaRPr>
                    </a:p>
                  </a:txBody>
                  <a:tcPr>
                    <a:solidFill>
                      <a:schemeClr val="bg1">
                        <a:lumMod val="75000"/>
                        <a:lumOff val="25000"/>
                      </a:schemeClr>
                    </a:solidFill>
                  </a:tcPr>
                </a:tc>
                <a:tc>
                  <a:txBody>
                    <a:bodyPr/>
                    <a:lstStyle/>
                    <a:p>
                      <a:r>
                        <a:rPr lang="en-PH" sz="1800" b="0" i="0" kern="1200" dirty="0" smtClean="0">
                          <a:solidFill>
                            <a:schemeClr val="tx1"/>
                          </a:solidFill>
                          <a:effectLst/>
                          <a:latin typeface="+mn-lt"/>
                          <a:ea typeface="+mn-ea"/>
                          <a:cs typeface="+mn-cs"/>
                        </a:rPr>
                        <a:t>PHP 2,500</a:t>
                      </a:r>
                      <a:endParaRPr lang="en-PH" dirty="0"/>
                    </a:p>
                  </a:txBody>
                  <a:tcPr anchor="ctr">
                    <a:solidFill>
                      <a:schemeClr val="bg1">
                        <a:lumMod val="75000"/>
                        <a:lumOff val="25000"/>
                      </a:schemeClr>
                    </a:solidFill>
                  </a:tcPr>
                </a:tc>
                <a:extLst>
                  <a:ext uri="{0D108BD9-81ED-4DB2-BD59-A6C34878D82A}">
                    <a16:rowId xmlns:a16="http://schemas.microsoft.com/office/drawing/2014/main" val="1410434907"/>
                  </a:ext>
                </a:extLst>
              </a:tr>
              <a:tr h="370840">
                <a:tc>
                  <a:txBody>
                    <a:bodyPr/>
                    <a:lstStyle/>
                    <a:p>
                      <a:r>
                        <a:rPr lang="en-US" sz="1800" kern="1200" dirty="0" smtClean="0">
                          <a:effectLst/>
                        </a:rPr>
                        <a:t>Ad campaigns </a:t>
                      </a:r>
                      <a:endParaRPr lang="en-PH" dirty="0"/>
                    </a:p>
                  </a:txBody>
                  <a:tcPr>
                    <a:solidFill>
                      <a:schemeClr val="bg1">
                        <a:lumMod val="75000"/>
                        <a:lumOff val="25000"/>
                      </a:schemeClr>
                    </a:solidFill>
                  </a:tcPr>
                </a:tc>
                <a:tc>
                  <a:txBody>
                    <a:bodyPr/>
                    <a:lstStyle/>
                    <a:p>
                      <a:r>
                        <a:rPr lang="en-PH" sz="1800" b="0" i="0" kern="1200" dirty="0" smtClean="0">
                          <a:solidFill>
                            <a:schemeClr val="tx1"/>
                          </a:solidFill>
                          <a:effectLst/>
                          <a:latin typeface="+mn-lt"/>
                          <a:ea typeface="+mn-ea"/>
                          <a:cs typeface="+mn-cs"/>
                        </a:rPr>
                        <a:t>PHP 15,000</a:t>
                      </a:r>
                      <a:endParaRPr lang="en-PH" dirty="0"/>
                    </a:p>
                  </a:txBody>
                  <a:tcPr anchor="ctr">
                    <a:solidFill>
                      <a:schemeClr val="bg1">
                        <a:lumMod val="75000"/>
                        <a:lumOff val="25000"/>
                      </a:schemeClr>
                    </a:solidFill>
                  </a:tcPr>
                </a:tc>
                <a:extLst>
                  <a:ext uri="{0D108BD9-81ED-4DB2-BD59-A6C34878D82A}">
                    <a16:rowId xmlns:a16="http://schemas.microsoft.com/office/drawing/2014/main" val="3777470671"/>
                  </a:ext>
                </a:extLst>
              </a:tr>
              <a:tr h="370840">
                <a:tc>
                  <a:txBody>
                    <a:bodyPr/>
                    <a:lstStyle/>
                    <a:p>
                      <a:r>
                        <a:rPr lang="en-US" sz="1800" kern="1200" dirty="0" smtClean="0">
                          <a:effectLst/>
                        </a:rPr>
                        <a:t>Monthly maintenance and content creation</a:t>
                      </a:r>
                      <a:endParaRPr lang="en-PH" dirty="0"/>
                    </a:p>
                  </a:txBody>
                  <a:tcPr>
                    <a:solidFill>
                      <a:schemeClr val="bg1">
                        <a:lumMod val="75000"/>
                        <a:lumOff val="25000"/>
                      </a:schemeClr>
                    </a:solidFill>
                  </a:tcPr>
                </a:tc>
                <a:tc>
                  <a:txBody>
                    <a:bodyPr/>
                    <a:lstStyle/>
                    <a:p>
                      <a:r>
                        <a:rPr lang="en-PH" sz="1800" b="0" i="0" kern="1200" dirty="0" smtClean="0">
                          <a:solidFill>
                            <a:schemeClr val="tx1"/>
                          </a:solidFill>
                          <a:effectLst/>
                          <a:latin typeface="+mn-lt"/>
                          <a:ea typeface="+mn-ea"/>
                          <a:cs typeface="+mn-cs"/>
                        </a:rPr>
                        <a:t>PHP 25,000</a:t>
                      </a:r>
                      <a:endParaRPr lang="en-PH" dirty="0"/>
                    </a:p>
                  </a:txBody>
                  <a:tcPr anchor="ctr">
                    <a:solidFill>
                      <a:schemeClr val="bg1">
                        <a:lumMod val="75000"/>
                        <a:lumOff val="25000"/>
                      </a:schemeClr>
                    </a:solidFill>
                  </a:tcPr>
                </a:tc>
                <a:extLst>
                  <a:ext uri="{0D108BD9-81ED-4DB2-BD59-A6C34878D82A}">
                    <a16:rowId xmlns:a16="http://schemas.microsoft.com/office/drawing/2014/main" val="2430997166"/>
                  </a:ext>
                </a:extLst>
              </a:tr>
            </a:tbl>
          </a:graphicData>
        </a:graphic>
      </p:graphicFrame>
      <p:graphicFrame>
        <p:nvGraphicFramePr>
          <p:cNvPr id="5" name="Content Placeholder 3"/>
          <p:cNvGraphicFramePr>
            <a:graphicFrameLocks/>
          </p:cNvGraphicFramePr>
          <p:nvPr>
            <p:extLst>
              <p:ext uri="{D42A27DB-BD31-4B8C-83A1-F6EECF244321}">
                <p14:modId xmlns:p14="http://schemas.microsoft.com/office/powerpoint/2010/main" val="1276689332"/>
              </p:ext>
            </p:extLst>
          </p:nvPr>
        </p:nvGraphicFramePr>
        <p:xfrm>
          <a:off x="793824" y="2517179"/>
          <a:ext cx="8947150" cy="1752600"/>
        </p:xfrm>
        <a:graphic>
          <a:graphicData uri="http://schemas.openxmlformats.org/drawingml/2006/table">
            <a:tbl>
              <a:tblPr firstRow="1" bandRow="1">
                <a:tableStyleId>{5940675A-B579-460E-94D1-54222C63F5DA}</a:tableStyleId>
              </a:tblPr>
              <a:tblGrid>
                <a:gridCol w="4473575">
                  <a:extLst>
                    <a:ext uri="{9D8B030D-6E8A-4147-A177-3AD203B41FA5}">
                      <a16:colId xmlns:a16="http://schemas.microsoft.com/office/drawing/2014/main" val="1775381561"/>
                    </a:ext>
                  </a:extLst>
                </a:gridCol>
                <a:gridCol w="4473575">
                  <a:extLst>
                    <a:ext uri="{9D8B030D-6E8A-4147-A177-3AD203B41FA5}">
                      <a16:colId xmlns:a16="http://schemas.microsoft.com/office/drawing/2014/main" val="3936201339"/>
                    </a:ext>
                  </a:extLst>
                </a:gridCol>
              </a:tblGrid>
              <a:tr h="370840">
                <a:tc gridSpan="2">
                  <a:txBody>
                    <a:bodyPr/>
                    <a:lstStyle/>
                    <a:p>
                      <a:r>
                        <a:rPr lang="en-PH" b="1" dirty="0" smtClean="0">
                          <a:solidFill>
                            <a:schemeClr val="accent1"/>
                          </a:solidFill>
                        </a:rPr>
                        <a:t>YOUTUBE CHANNEL</a:t>
                      </a:r>
                      <a:endParaRPr lang="en-PH" b="1" dirty="0">
                        <a:solidFill>
                          <a:schemeClr val="accent1"/>
                        </a:solidFill>
                      </a:endParaRPr>
                    </a:p>
                  </a:txBody>
                  <a:tcPr>
                    <a:solidFill>
                      <a:schemeClr val="tx1"/>
                    </a:solidFill>
                  </a:tcPr>
                </a:tc>
                <a:tc hMerge="1">
                  <a:txBody>
                    <a:bodyPr/>
                    <a:lstStyle/>
                    <a:p>
                      <a:endParaRPr lang="en-PH"/>
                    </a:p>
                  </a:txBody>
                  <a:tcPr/>
                </a:tc>
                <a:extLst>
                  <a:ext uri="{0D108BD9-81ED-4DB2-BD59-A6C34878D82A}">
                    <a16:rowId xmlns:a16="http://schemas.microsoft.com/office/drawing/2014/main" val="3799128265"/>
                  </a:ext>
                </a:extLst>
              </a:tr>
              <a:tr h="370840">
                <a:tc>
                  <a:txBody>
                    <a:bodyPr/>
                    <a:lstStyle/>
                    <a:p>
                      <a:r>
                        <a:rPr lang="en-US" sz="1800" kern="1200" dirty="0" smtClean="0">
                          <a:effectLst/>
                        </a:rPr>
                        <a:t>Channel art design</a:t>
                      </a:r>
                      <a:endParaRPr lang="en-US" sz="1800" b="0" i="0" kern="1200" dirty="0" smtClean="0">
                        <a:solidFill>
                          <a:schemeClr val="dk1"/>
                        </a:solidFill>
                        <a:effectLst/>
                        <a:latin typeface="+mn-lt"/>
                        <a:ea typeface="+mn-ea"/>
                        <a:cs typeface="+mn-cs"/>
                      </a:endParaRPr>
                    </a:p>
                  </a:txBody>
                  <a:tcPr>
                    <a:solidFill>
                      <a:schemeClr val="bg1">
                        <a:lumMod val="75000"/>
                        <a:lumOff val="25000"/>
                      </a:schemeClr>
                    </a:solidFill>
                  </a:tcPr>
                </a:tc>
                <a:tc>
                  <a:txBody>
                    <a:bodyPr/>
                    <a:lstStyle/>
                    <a:p>
                      <a:r>
                        <a:rPr lang="en-PH" sz="1800" b="0" i="0" kern="1200" dirty="0" smtClean="0">
                          <a:solidFill>
                            <a:schemeClr val="tx1"/>
                          </a:solidFill>
                          <a:effectLst/>
                          <a:latin typeface="+mn-lt"/>
                          <a:ea typeface="+mn-ea"/>
                          <a:cs typeface="+mn-cs"/>
                        </a:rPr>
                        <a:t>PHP 5,</a:t>
                      </a:r>
                      <a:r>
                        <a:rPr lang="en-PH" sz="1800" b="0" i="0" kern="1200" baseline="0" dirty="0" smtClean="0">
                          <a:solidFill>
                            <a:schemeClr val="tx1"/>
                          </a:solidFill>
                          <a:effectLst/>
                          <a:latin typeface="+mn-lt"/>
                          <a:ea typeface="+mn-ea"/>
                          <a:cs typeface="+mn-cs"/>
                        </a:rPr>
                        <a:t> 0</a:t>
                      </a:r>
                      <a:r>
                        <a:rPr lang="en-PH" sz="1800" b="0" i="0" kern="1200" dirty="0" smtClean="0">
                          <a:solidFill>
                            <a:schemeClr val="tx1"/>
                          </a:solidFill>
                          <a:effectLst/>
                          <a:latin typeface="+mn-lt"/>
                          <a:ea typeface="+mn-ea"/>
                          <a:cs typeface="+mn-cs"/>
                        </a:rPr>
                        <a:t>00</a:t>
                      </a:r>
                      <a:endParaRPr lang="en-PH" dirty="0"/>
                    </a:p>
                  </a:txBody>
                  <a:tcPr anchor="ctr">
                    <a:solidFill>
                      <a:schemeClr val="bg1">
                        <a:lumMod val="75000"/>
                        <a:lumOff val="25000"/>
                      </a:schemeClr>
                    </a:solidFill>
                  </a:tcPr>
                </a:tc>
                <a:extLst>
                  <a:ext uri="{0D108BD9-81ED-4DB2-BD59-A6C34878D82A}">
                    <a16:rowId xmlns:a16="http://schemas.microsoft.com/office/drawing/2014/main" val="1410434907"/>
                  </a:ext>
                </a:extLst>
              </a:tr>
              <a:tr h="370840">
                <a:tc>
                  <a:txBody>
                    <a:bodyPr/>
                    <a:lstStyle/>
                    <a:p>
                      <a:r>
                        <a:rPr lang="en-US" sz="1800" kern="1200" dirty="0" smtClean="0">
                          <a:effectLst/>
                        </a:rPr>
                        <a:t>Ad campaigns </a:t>
                      </a:r>
                      <a:endParaRPr lang="en-PH" dirty="0"/>
                    </a:p>
                  </a:txBody>
                  <a:tcPr>
                    <a:solidFill>
                      <a:schemeClr val="bg1">
                        <a:lumMod val="75000"/>
                        <a:lumOff val="25000"/>
                      </a:schemeClr>
                    </a:solidFill>
                  </a:tcPr>
                </a:tc>
                <a:tc>
                  <a:txBody>
                    <a:bodyPr/>
                    <a:lstStyle/>
                    <a:p>
                      <a:r>
                        <a:rPr lang="en-PH" sz="1800" b="0" i="0" kern="1200" dirty="0" smtClean="0">
                          <a:solidFill>
                            <a:schemeClr val="tx1"/>
                          </a:solidFill>
                          <a:effectLst/>
                          <a:latin typeface="+mn-lt"/>
                          <a:ea typeface="+mn-ea"/>
                          <a:cs typeface="+mn-cs"/>
                        </a:rPr>
                        <a:t>PHP 20,000</a:t>
                      </a:r>
                      <a:endParaRPr lang="en-PH" dirty="0"/>
                    </a:p>
                  </a:txBody>
                  <a:tcPr anchor="ctr">
                    <a:solidFill>
                      <a:schemeClr val="bg1">
                        <a:lumMod val="75000"/>
                        <a:lumOff val="25000"/>
                      </a:schemeClr>
                    </a:solidFill>
                  </a:tcPr>
                </a:tc>
                <a:extLst>
                  <a:ext uri="{0D108BD9-81ED-4DB2-BD59-A6C34878D82A}">
                    <a16:rowId xmlns:a16="http://schemas.microsoft.com/office/drawing/2014/main" val="3777470671"/>
                  </a:ext>
                </a:extLst>
              </a:tr>
              <a:tr h="370840">
                <a:tc>
                  <a:txBody>
                    <a:bodyPr/>
                    <a:lstStyle/>
                    <a:p>
                      <a:r>
                        <a:rPr lang="en-US" sz="1800" kern="1200" dirty="0" smtClean="0">
                          <a:effectLst/>
                        </a:rPr>
                        <a:t>Monthly maintenance and content creation</a:t>
                      </a:r>
                      <a:endParaRPr lang="en-PH" dirty="0"/>
                    </a:p>
                  </a:txBody>
                  <a:tcPr>
                    <a:solidFill>
                      <a:schemeClr val="bg1">
                        <a:lumMod val="75000"/>
                        <a:lumOff val="25000"/>
                      </a:schemeClr>
                    </a:solidFill>
                  </a:tcPr>
                </a:tc>
                <a:tc>
                  <a:txBody>
                    <a:bodyPr/>
                    <a:lstStyle/>
                    <a:p>
                      <a:r>
                        <a:rPr lang="en-PH" sz="1800" b="0" i="0" kern="1200" dirty="0" smtClean="0">
                          <a:solidFill>
                            <a:schemeClr val="tx1"/>
                          </a:solidFill>
                          <a:effectLst/>
                          <a:latin typeface="+mn-lt"/>
                          <a:ea typeface="+mn-ea"/>
                          <a:cs typeface="+mn-cs"/>
                        </a:rPr>
                        <a:t>PHP 30,000</a:t>
                      </a:r>
                      <a:endParaRPr lang="en-PH" dirty="0"/>
                    </a:p>
                  </a:txBody>
                  <a:tcPr anchor="ctr">
                    <a:solidFill>
                      <a:schemeClr val="bg1">
                        <a:lumMod val="75000"/>
                        <a:lumOff val="25000"/>
                      </a:schemeClr>
                    </a:solidFill>
                  </a:tcPr>
                </a:tc>
                <a:extLst>
                  <a:ext uri="{0D108BD9-81ED-4DB2-BD59-A6C34878D82A}">
                    <a16:rowId xmlns:a16="http://schemas.microsoft.com/office/drawing/2014/main" val="2430997166"/>
                  </a:ext>
                </a:extLst>
              </a:tr>
            </a:tbl>
          </a:graphicData>
        </a:graphic>
      </p:graphicFrame>
      <p:graphicFrame>
        <p:nvGraphicFramePr>
          <p:cNvPr id="6" name="Content Placeholder 3"/>
          <p:cNvGraphicFramePr>
            <a:graphicFrameLocks/>
          </p:cNvGraphicFramePr>
          <p:nvPr>
            <p:extLst>
              <p:ext uri="{D42A27DB-BD31-4B8C-83A1-F6EECF244321}">
                <p14:modId xmlns:p14="http://schemas.microsoft.com/office/powerpoint/2010/main" val="3796483715"/>
              </p:ext>
            </p:extLst>
          </p:nvPr>
        </p:nvGraphicFramePr>
        <p:xfrm>
          <a:off x="793824" y="4635539"/>
          <a:ext cx="8947150" cy="1752600"/>
        </p:xfrm>
        <a:graphic>
          <a:graphicData uri="http://schemas.openxmlformats.org/drawingml/2006/table">
            <a:tbl>
              <a:tblPr firstRow="1" bandRow="1">
                <a:tableStyleId>{5940675A-B579-460E-94D1-54222C63F5DA}</a:tableStyleId>
              </a:tblPr>
              <a:tblGrid>
                <a:gridCol w="4473575">
                  <a:extLst>
                    <a:ext uri="{9D8B030D-6E8A-4147-A177-3AD203B41FA5}">
                      <a16:colId xmlns:a16="http://schemas.microsoft.com/office/drawing/2014/main" val="1775381561"/>
                    </a:ext>
                  </a:extLst>
                </a:gridCol>
                <a:gridCol w="4473575">
                  <a:extLst>
                    <a:ext uri="{9D8B030D-6E8A-4147-A177-3AD203B41FA5}">
                      <a16:colId xmlns:a16="http://schemas.microsoft.com/office/drawing/2014/main" val="3936201339"/>
                    </a:ext>
                  </a:extLst>
                </a:gridCol>
              </a:tblGrid>
              <a:tr h="370840">
                <a:tc gridSpan="2">
                  <a:txBody>
                    <a:bodyPr/>
                    <a:lstStyle/>
                    <a:p>
                      <a:r>
                        <a:rPr lang="en-PH" b="1" dirty="0" smtClean="0">
                          <a:solidFill>
                            <a:schemeClr val="bg2">
                              <a:lumMod val="75000"/>
                            </a:schemeClr>
                          </a:solidFill>
                        </a:rPr>
                        <a:t>WEBSITE</a:t>
                      </a:r>
                      <a:endParaRPr lang="en-PH" b="1" dirty="0">
                        <a:solidFill>
                          <a:schemeClr val="bg2">
                            <a:lumMod val="75000"/>
                          </a:schemeClr>
                        </a:solidFill>
                      </a:endParaRPr>
                    </a:p>
                  </a:txBody>
                  <a:tcPr>
                    <a:solidFill>
                      <a:schemeClr val="tx1"/>
                    </a:solidFill>
                  </a:tcPr>
                </a:tc>
                <a:tc hMerge="1">
                  <a:txBody>
                    <a:bodyPr/>
                    <a:lstStyle/>
                    <a:p>
                      <a:endParaRPr lang="en-PH"/>
                    </a:p>
                  </a:txBody>
                  <a:tcPr/>
                </a:tc>
                <a:extLst>
                  <a:ext uri="{0D108BD9-81ED-4DB2-BD59-A6C34878D82A}">
                    <a16:rowId xmlns:a16="http://schemas.microsoft.com/office/drawing/2014/main" val="3799128265"/>
                  </a:ext>
                </a:extLst>
              </a:tr>
              <a:tr h="370840">
                <a:tc>
                  <a:txBody>
                    <a:bodyPr/>
                    <a:lstStyle/>
                    <a:p>
                      <a:r>
                        <a:rPr lang="en-PH" sz="1800" b="0" i="0" kern="1200" dirty="0" smtClean="0">
                          <a:solidFill>
                            <a:schemeClr val="tx1"/>
                          </a:solidFill>
                          <a:effectLst/>
                          <a:latin typeface="+mn-lt"/>
                          <a:ea typeface="+mn-ea"/>
                          <a:cs typeface="+mn-cs"/>
                        </a:rPr>
                        <a:t>Domain name registration</a:t>
                      </a:r>
                      <a:endParaRPr lang="en-US" sz="1800" b="0" i="0" kern="1200" dirty="0" smtClean="0">
                        <a:solidFill>
                          <a:schemeClr val="dk1"/>
                        </a:solidFill>
                        <a:effectLst/>
                        <a:latin typeface="+mn-lt"/>
                        <a:ea typeface="+mn-ea"/>
                        <a:cs typeface="+mn-cs"/>
                      </a:endParaRPr>
                    </a:p>
                  </a:txBody>
                  <a:tcPr>
                    <a:solidFill>
                      <a:schemeClr val="bg1">
                        <a:lumMod val="75000"/>
                        <a:lumOff val="25000"/>
                      </a:schemeClr>
                    </a:solidFill>
                  </a:tcPr>
                </a:tc>
                <a:tc>
                  <a:txBody>
                    <a:bodyPr/>
                    <a:lstStyle/>
                    <a:p>
                      <a:r>
                        <a:rPr lang="en-PH" sz="1800" b="0" i="0" kern="1200" dirty="0" smtClean="0">
                          <a:solidFill>
                            <a:schemeClr val="tx1"/>
                          </a:solidFill>
                          <a:effectLst/>
                          <a:latin typeface="+mn-lt"/>
                          <a:ea typeface="+mn-ea"/>
                          <a:cs typeface="+mn-cs"/>
                        </a:rPr>
                        <a:t>PHP 7,500</a:t>
                      </a:r>
                      <a:endParaRPr lang="en-PH" dirty="0"/>
                    </a:p>
                  </a:txBody>
                  <a:tcPr anchor="ctr">
                    <a:solidFill>
                      <a:schemeClr val="bg1">
                        <a:lumMod val="75000"/>
                        <a:lumOff val="25000"/>
                      </a:schemeClr>
                    </a:solidFill>
                  </a:tcPr>
                </a:tc>
                <a:extLst>
                  <a:ext uri="{0D108BD9-81ED-4DB2-BD59-A6C34878D82A}">
                    <a16:rowId xmlns:a16="http://schemas.microsoft.com/office/drawing/2014/main" val="1410434907"/>
                  </a:ext>
                </a:extLst>
              </a:tr>
              <a:tr h="370840">
                <a:tc>
                  <a:txBody>
                    <a:bodyPr/>
                    <a:lstStyle/>
                    <a:p>
                      <a:r>
                        <a:rPr lang="en-PH" sz="1800" b="0" i="0" kern="1200" dirty="0" smtClean="0">
                          <a:solidFill>
                            <a:schemeClr val="tx1"/>
                          </a:solidFill>
                          <a:effectLst/>
                          <a:latin typeface="+mn-lt"/>
                          <a:ea typeface="+mn-ea"/>
                          <a:cs typeface="+mn-cs"/>
                        </a:rPr>
                        <a:t>Webpage design and</a:t>
                      </a:r>
                      <a:r>
                        <a:rPr lang="en-PH" sz="1800" b="0" i="0" kern="1200" baseline="0" dirty="0" smtClean="0">
                          <a:solidFill>
                            <a:schemeClr val="tx1"/>
                          </a:solidFill>
                          <a:effectLst/>
                          <a:latin typeface="+mn-lt"/>
                          <a:ea typeface="+mn-ea"/>
                          <a:cs typeface="+mn-cs"/>
                        </a:rPr>
                        <a:t> </a:t>
                      </a:r>
                      <a:r>
                        <a:rPr lang="en-PH" sz="1800" b="0" i="0" kern="1200" dirty="0" smtClean="0">
                          <a:solidFill>
                            <a:schemeClr val="tx1"/>
                          </a:solidFill>
                          <a:effectLst/>
                          <a:latin typeface="+mn-lt"/>
                          <a:ea typeface="+mn-ea"/>
                          <a:cs typeface="+mn-cs"/>
                        </a:rPr>
                        <a:t>development</a:t>
                      </a:r>
                      <a:endParaRPr lang="en-PH" dirty="0"/>
                    </a:p>
                  </a:txBody>
                  <a:tcPr>
                    <a:solidFill>
                      <a:schemeClr val="bg1">
                        <a:lumMod val="75000"/>
                        <a:lumOff val="25000"/>
                      </a:schemeClr>
                    </a:solidFill>
                  </a:tcPr>
                </a:tc>
                <a:tc>
                  <a:txBody>
                    <a:bodyPr/>
                    <a:lstStyle/>
                    <a:p>
                      <a:r>
                        <a:rPr lang="en-PH" sz="1800" b="0" i="0" kern="1200" dirty="0" smtClean="0">
                          <a:solidFill>
                            <a:schemeClr val="tx1"/>
                          </a:solidFill>
                          <a:effectLst/>
                          <a:latin typeface="+mn-lt"/>
                          <a:ea typeface="+mn-ea"/>
                          <a:cs typeface="+mn-cs"/>
                        </a:rPr>
                        <a:t>PHP 100,000</a:t>
                      </a:r>
                      <a:endParaRPr lang="en-PH" dirty="0"/>
                    </a:p>
                  </a:txBody>
                  <a:tcPr anchor="ctr">
                    <a:solidFill>
                      <a:schemeClr val="bg1">
                        <a:lumMod val="75000"/>
                        <a:lumOff val="25000"/>
                      </a:schemeClr>
                    </a:solidFill>
                  </a:tcPr>
                </a:tc>
                <a:extLst>
                  <a:ext uri="{0D108BD9-81ED-4DB2-BD59-A6C34878D82A}">
                    <a16:rowId xmlns:a16="http://schemas.microsoft.com/office/drawing/2014/main" val="3777470671"/>
                  </a:ext>
                </a:extLst>
              </a:tr>
              <a:tr h="370840">
                <a:tc>
                  <a:txBody>
                    <a:bodyPr/>
                    <a:lstStyle/>
                    <a:p>
                      <a:r>
                        <a:rPr lang="en-US" sz="1800" kern="1200" dirty="0" smtClean="0">
                          <a:effectLst/>
                        </a:rPr>
                        <a:t>Monthly maintenance and content creation for the FB page</a:t>
                      </a:r>
                      <a:endParaRPr lang="en-PH" dirty="0"/>
                    </a:p>
                  </a:txBody>
                  <a:tcPr>
                    <a:solidFill>
                      <a:schemeClr val="bg1">
                        <a:lumMod val="75000"/>
                        <a:lumOff val="25000"/>
                      </a:schemeClr>
                    </a:solidFill>
                  </a:tcPr>
                </a:tc>
                <a:tc>
                  <a:txBody>
                    <a:bodyPr/>
                    <a:lstStyle/>
                    <a:p>
                      <a:r>
                        <a:rPr lang="en-PH" sz="1800" b="0" i="0" kern="1200" dirty="0" smtClean="0">
                          <a:solidFill>
                            <a:schemeClr val="tx1"/>
                          </a:solidFill>
                          <a:effectLst/>
                          <a:latin typeface="+mn-lt"/>
                          <a:ea typeface="+mn-ea"/>
                          <a:cs typeface="+mn-cs"/>
                        </a:rPr>
                        <a:t>PHP 50,000</a:t>
                      </a:r>
                      <a:endParaRPr lang="en-PH" dirty="0"/>
                    </a:p>
                  </a:txBody>
                  <a:tcPr anchor="ctr">
                    <a:solidFill>
                      <a:schemeClr val="bg1">
                        <a:lumMod val="75000"/>
                        <a:lumOff val="25000"/>
                      </a:schemeClr>
                    </a:solidFill>
                  </a:tcPr>
                </a:tc>
                <a:extLst>
                  <a:ext uri="{0D108BD9-81ED-4DB2-BD59-A6C34878D82A}">
                    <a16:rowId xmlns:a16="http://schemas.microsoft.com/office/drawing/2014/main" val="2430997166"/>
                  </a:ext>
                </a:extLst>
              </a:tr>
            </a:tbl>
          </a:graphicData>
        </a:graphic>
      </p:graphicFrame>
      <p:sp>
        <p:nvSpPr>
          <p:cNvPr id="8" name="TextBox 7"/>
          <p:cNvSpPr txBox="1"/>
          <p:nvPr/>
        </p:nvSpPr>
        <p:spPr>
          <a:xfrm>
            <a:off x="9861453" y="2622717"/>
            <a:ext cx="2166424" cy="1569660"/>
          </a:xfrm>
          <a:prstGeom prst="rect">
            <a:avLst/>
          </a:prstGeom>
          <a:noFill/>
        </p:spPr>
        <p:txBody>
          <a:bodyPr wrap="square" rtlCol="0">
            <a:spAutoFit/>
          </a:bodyPr>
          <a:lstStyle/>
          <a:p>
            <a:pPr algn="ctr"/>
            <a:r>
              <a:rPr lang="en-PH" sz="2400" dirty="0" smtClean="0"/>
              <a:t>A TOTAL OF</a:t>
            </a:r>
          </a:p>
          <a:p>
            <a:pPr algn="ctr"/>
            <a:r>
              <a:rPr lang="en-PH" sz="3600" b="1" dirty="0" smtClean="0"/>
              <a:t>255,000</a:t>
            </a:r>
          </a:p>
          <a:p>
            <a:pPr algn="ctr"/>
            <a:r>
              <a:rPr lang="en-PH" sz="3600" b="1" dirty="0" smtClean="0"/>
              <a:t>PESOS</a:t>
            </a:r>
            <a:endParaRPr lang="en-PH" sz="3600" b="1" dirty="0"/>
          </a:p>
        </p:txBody>
      </p:sp>
    </p:spTree>
    <p:extLst>
      <p:ext uri="{BB962C8B-B14F-4D97-AF65-F5344CB8AC3E}">
        <p14:creationId xmlns:p14="http://schemas.microsoft.com/office/powerpoint/2010/main" val="182030107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2F575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rPr>
              <a:t>Timeline</a:t>
            </a:r>
            <a:endParaRPr lang="en-PH" b="1" dirty="0">
              <a:solidFill>
                <a:schemeClr val="tx1"/>
              </a:solidFill>
            </a:endParaRPr>
          </a:p>
        </p:txBody>
      </p:sp>
      <p:sp>
        <p:nvSpPr>
          <p:cNvPr id="3" name="Content Placeholder 2"/>
          <p:cNvSpPr>
            <a:spLocks noGrp="1"/>
          </p:cNvSpPr>
          <p:nvPr>
            <p:ph idx="1"/>
          </p:nvPr>
        </p:nvSpPr>
        <p:spPr/>
        <p:txBody>
          <a:bodyPr/>
          <a:lstStyle/>
          <a:p>
            <a:endParaRPr lang="en-PH" dirty="0"/>
          </a:p>
        </p:txBody>
      </p:sp>
    </p:spTree>
    <p:extLst>
      <p:ext uri="{BB962C8B-B14F-4D97-AF65-F5344CB8AC3E}">
        <p14:creationId xmlns:p14="http://schemas.microsoft.com/office/powerpoint/2010/main" val="123390075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F575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b="1" dirty="0" smtClean="0"/>
              <a:t>Contents</a:t>
            </a:r>
            <a:endParaRPr lang="en-PH" b="1" dirty="0"/>
          </a:p>
        </p:txBody>
      </p:sp>
      <p:sp>
        <p:nvSpPr>
          <p:cNvPr id="3" name="Content Placeholder 2"/>
          <p:cNvSpPr>
            <a:spLocks noGrp="1"/>
          </p:cNvSpPr>
          <p:nvPr>
            <p:ph idx="1"/>
          </p:nvPr>
        </p:nvSpPr>
        <p:spPr/>
        <p:txBody>
          <a:bodyPr>
            <a:normAutofit fontScale="92500" lnSpcReduction="20000"/>
          </a:bodyPr>
          <a:lstStyle/>
          <a:p>
            <a:r>
              <a:rPr lang="en-US" dirty="0" smtClean="0"/>
              <a:t>Introduction</a:t>
            </a:r>
          </a:p>
          <a:p>
            <a:r>
              <a:rPr lang="en-US" dirty="0"/>
              <a:t>The Benefits of Promotional </a:t>
            </a:r>
            <a:r>
              <a:rPr lang="en-US" dirty="0" smtClean="0"/>
              <a:t>Videos</a:t>
            </a:r>
          </a:p>
          <a:p>
            <a:r>
              <a:rPr lang="en-US" dirty="0" smtClean="0"/>
              <a:t>Strategy</a:t>
            </a:r>
          </a:p>
          <a:p>
            <a:r>
              <a:rPr lang="en-US" dirty="0" smtClean="0"/>
              <a:t>Measuring Result</a:t>
            </a:r>
          </a:p>
          <a:p>
            <a:r>
              <a:rPr lang="en-US" dirty="0" smtClean="0"/>
              <a:t>Platforms</a:t>
            </a:r>
          </a:p>
          <a:p>
            <a:r>
              <a:rPr lang="en-US" dirty="0" smtClean="0"/>
              <a:t>Objectives</a:t>
            </a:r>
          </a:p>
          <a:p>
            <a:r>
              <a:rPr lang="en-US" dirty="0"/>
              <a:t>Target </a:t>
            </a:r>
            <a:r>
              <a:rPr lang="en-US" dirty="0" smtClean="0"/>
              <a:t>Audience</a:t>
            </a:r>
          </a:p>
          <a:p>
            <a:r>
              <a:rPr lang="en-US" dirty="0" smtClean="0"/>
              <a:t>Content Plan</a:t>
            </a:r>
          </a:p>
          <a:p>
            <a:r>
              <a:rPr lang="en-US" dirty="0" smtClean="0"/>
              <a:t>Budget</a:t>
            </a:r>
          </a:p>
          <a:p>
            <a:r>
              <a:rPr lang="en-US" dirty="0" smtClean="0"/>
              <a:t>Timeline</a:t>
            </a:r>
          </a:p>
          <a:p>
            <a:r>
              <a:rPr lang="en-US" dirty="0" smtClean="0"/>
              <a:t>Conclusion</a:t>
            </a:r>
          </a:p>
          <a:p>
            <a:endParaRPr lang="en-PH" dirty="0"/>
          </a:p>
        </p:txBody>
      </p:sp>
    </p:spTree>
    <p:extLst>
      <p:ext uri="{BB962C8B-B14F-4D97-AF65-F5344CB8AC3E}">
        <p14:creationId xmlns:p14="http://schemas.microsoft.com/office/powerpoint/2010/main" val="259086053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2F575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rPr>
              <a:t>Conclusion</a:t>
            </a:r>
            <a:endParaRPr lang="en-PH" b="1" dirty="0">
              <a:solidFill>
                <a:schemeClr val="tx1"/>
              </a:solidFill>
            </a:endParaRPr>
          </a:p>
        </p:txBody>
      </p:sp>
      <p:sp>
        <p:nvSpPr>
          <p:cNvPr id="3" name="Content Placeholder 2"/>
          <p:cNvSpPr>
            <a:spLocks noGrp="1"/>
          </p:cNvSpPr>
          <p:nvPr>
            <p:ph idx="1"/>
          </p:nvPr>
        </p:nvSpPr>
        <p:spPr/>
        <p:txBody>
          <a:bodyPr/>
          <a:lstStyle/>
          <a:p>
            <a:r>
              <a:rPr lang="en-US" dirty="0" smtClean="0"/>
              <a:t>Our marketing </a:t>
            </a:r>
            <a:r>
              <a:rPr lang="en-US" dirty="0"/>
              <a:t>strategy plan is designed to successfully launch </a:t>
            </a:r>
            <a:r>
              <a:rPr lang="en-US" dirty="0" smtClean="0"/>
              <a:t>a promotional video across digital platforms to </a:t>
            </a:r>
            <a:r>
              <a:rPr lang="en-US" dirty="0"/>
              <a:t>promote the BS in Entertainment and Multimedia Computing program. Our goal is to </a:t>
            </a:r>
            <a:r>
              <a:rPr lang="en-US" dirty="0" smtClean="0"/>
              <a:t>make multimedia outputs </a:t>
            </a:r>
            <a:r>
              <a:rPr lang="en-US" dirty="0"/>
              <a:t>that is engaging and informative, and that will capture the attention of our target audience</a:t>
            </a:r>
            <a:r>
              <a:rPr lang="en-US" dirty="0" smtClean="0"/>
              <a:t>.</a:t>
            </a:r>
          </a:p>
          <a:p>
            <a:endParaRPr lang="en-US" dirty="0"/>
          </a:p>
          <a:p>
            <a:r>
              <a:rPr lang="en-US" dirty="0"/>
              <a:t>We will use visuals, videos, and interactive elements to provide our target audience with the information they need to make an informed decision about enrolling in the program, and we will use social media and SEO to ensure that the </a:t>
            </a:r>
            <a:r>
              <a:rPr lang="en-US" dirty="0" smtClean="0"/>
              <a:t>page, YouTube channel and the website </a:t>
            </a:r>
            <a:r>
              <a:rPr lang="en-US" dirty="0"/>
              <a:t>is easily found by potential students.</a:t>
            </a:r>
          </a:p>
          <a:p>
            <a:endParaRPr lang="en-PH" dirty="0"/>
          </a:p>
        </p:txBody>
      </p:sp>
    </p:spTree>
    <p:extLst>
      <p:ext uri="{BB962C8B-B14F-4D97-AF65-F5344CB8AC3E}">
        <p14:creationId xmlns:p14="http://schemas.microsoft.com/office/powerpoint/2010/main" val="72549281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35002"/>
            <a:ext cx="12192000" cy="1400530"/>
          </a:xfrm>
        </p:spPr>
        <p:txBody>
          <a:bodyPr/>
          <a:lstStyle/>
          <a:p>
            <a:pPr algn="ctr"/>
            <a:r>
              <a:rPr lang="en-PH" sz="6000" b="1" dirty="0" smtClean="0"/>
              <a:t>Marketing Team</a:t>
            </a:r>
            <a:endParaRPr lang="en-PH" sz="6000" b="1" dirty="0"/>
          </a:p>
        </p:txBody>
      </p:sp>
      <p:pic>
        <p:nvPicPr>
          <p:cNvPr id="4" name="Picture 3"/>
          <p:cNvPicPr>
            <a:picLocks noChangeAspect="1"/>
          </p:cNvPicPr>
          <p:nvPr/>
        </p:nvPicPr>
        <p:blipFill rotWithShape="1">
          <a:blip r:embed="rId2" cstate="print">
            <a:duotone>
              <a:prstClr val="black"/>
              <a:schemeClr val="accent1">
                <a:tint val="45000"/>
                <a:satMod val="400000"/>
              </a:schemeClr>
            </a:duotone>
            <a:extLst>
              <a:ext uri="{BEBA8EAE-BF5A-486C-A8C5-ECC9F3942E4B}">
                <a14:imgProps xmlns:a14="http://schemas.microsoft.com/office/drawing/2010/main">
                  <a14:imgLayer r:embed="rId3">
                    <a14:imgEffect>
                      <a14:sharpenSoften amount="50000"/>
                    </a14:imgEffect>
                    <a14:imgEffect>
                      <a14:brightnessContrast contrast="20000"/>
                    </a14:imgEffect>
                  </a14:imgLayer>
                </a14:imgProps>
              </a:ext>
              <a:ext uri="{28A0092B-C50C-407E-A947-70E740481C1C}">
                <a14:useLocalDpi xmlns:a14="http://schemas.microsoft.com/office/drawing/2010/main" val="0"/>
              </a:ext>
            </a:extLst>
          </a:blip>
          <a:srcRect t="5980"/>
          <a:stretch/>
        </p:blipFill>
        <p:spPr>
          <a:xfrm>
            <a:off x="8410804" y="3018732"/>
            <a:ext cx="2489426" cy="2340575"/>
          </a:xfrm>
          <a:prstGeom prst="rect">
            <a:avLst/>
          </a:prstGeom>
        </p:spPr>
      </p:pic>
      <p:pic>
        <p:nvPicPr>
          <p:cNvPr id="5" name="Picture 4"/>
          <p:cNvPicPr>
            <a:picLocks noChangeAspect="1"/>
          </p:cNvPicPr>
          <p:nvPr/>
        </p:nvPicPr>
        <p:blipFill rotWithShape="1">
          <a:blip r:embed="rId4" cstate="print">
            <a:duotone>
              <a:prstClr val="black"/>
              <a:schemeClr val="accent1">
                <a:tint val="45000"/>
                <a:satMod val="400000"/>
              </a:schemeClr>
            </a:duotone>
            <a:extLst>
              <a:ext uri="{BEBA8EAE-BF5A-486C-A8C5-ECC9F3942E4B}">
                <a14:imgProps xmlns:a14="http://schemas.microsoft.com/office/drawing/2010/main">
                  <a14:imgLayer r:embed="rId5">
                    <a14:imgEffect>
                      <a14:sharpenSoften amount="50000"/>
                    </a14:imgEffect>
                    <a14:imgEffect>
                      <a14:brightnessContrast contrast="20000"/>
                    </a14:imgEffect>
                  </a14:imgLayer>
                </a14:imgProps>
              </a:ext>
              <a:ext uri="{28A0092B-C50C-407E-A947-70E740481C1C}">
                <a14:useLocalDpi xmlns:a14="http://schemas.microsoft.com/office/drawing/2010/main" val="0"/>
              </a:ext>
            </a:extLst>
          </a:blip>
          <a:srcRect t="1597"/>
          <a:stretch/>
        </p:blipFill>
        <p:spPr>
          <a:xfrm>
            <a:off x="1248407" y="3018732"/>
            <a:ext cx="2378553" cy="2340576"/>
          </a:xfrm>
          <a:prstGeom prst="rect">
            <a:avLst/>
          </a:prstGeom>
        </p:spPr>
      </p:pic>
      <p:pic>
        <p:nvPicPr>
          <p:cNvPr id="6" name="Picture 5"/>
          <p:cNvPicPr>
            <a:picLocks noChangeAspect="1"/>
          </p:cNvPicPr>
          <p:nvPr/>
        </p:nvPicPr>
        <p:blipFill>
          <a:blip r:embed="rId6" cstate="print">
            <a:duotone>
              <a:prstClr val="black"/>
              <a:schemeClr val="accent1">
                <a:tint val="45000"/>
                <a:satMod val="400000"/>
              </a:schemeClr>
            </a:duotone>
            <a:extLst>
              <a:ext uri="{BEBA8EAE-BF5A-486C-A8C5-ECC9F3942E4B}">
                <a14:imgProps xmlns:a14="http://schemas.microsoft.com/office/drawing/2010/main">
                  <a14:imgLayer r:embed="rId7">
                    <a14:imgEffect>
                      <a14:sharpenSoften amount="50000"/>
                    </a14:imgEffect>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4851267" y="1683656"/>
            <a:ext cx="2340576" cy="2340576"/>
          </a:xfrm>
          <a:prstGeom prst="rect">
            <a:avLst/>
          </a:prstGeom>
        </p:spPr>
      </p:pic>
      <p:sp>
        <p:nvSpPr>
          <p:cNvPr id="7" name="Content Placeholder 2"/>
          <p:cNvSpPr>
            <a:spLocks noGrp="1"/>
          </p:cNvSpPr>
          <p:nvPr>
            <p:ph idx="1"/>
          </p:nvPr>
        </p:nvSpPr>
        <p:spPr>
          <a:xfrm>
            <a:off x="1248407" y="5688881"/>
            <a:ext cx="2378553" cy="552261"/>
          </a:xfrm>
        </p:spPr>
        <p:txBody>
          <a:bodyPr>
            <a:normAutofit fontScale="85000" lnSpcReduction="10000"/>
          </a:bodyPr>
          <a:lstStyle/>
          <a:p>
            <a:pPr marL="0" indent="0" algn="ctr">
              <a:lnSpc>
                <a:spcPct val="150000"/>
              </a:lnSpc>
              <a:buNone/>
            </a:pPr>
            <a:r>
              <a:rPr lang="en-US" dirty="0" smtClean="0"/>
              <a:t>KYSTAL ANN SAYCO</a:t>
            </a:r>
            <a:endParaRPr lang="en-US" dirty="0"/>
          </a:p>
        </p:txBody>
      </p:sp>
      <p:sp>
        <p:nvSpPr>
          <p:cNvPr id="8" name="Content Placeholder 2"/>
          <p:cNvSpPr txBox="1">
            <a:spLocks/>
          </p:cNvSpPr>
          <p:nvPr/>
        </p:nvSpPr>
        <p:spPr>
          <a:xfrm>
            <a:off x="4851267" y="4353806"/>
            <a:ext cx="2340576" cy="552261"/>
          </a:xfrm>
          <a:prstGeom prst="rect">
            <a:avLst/>
          </a:prstGeom>
        </p:spPr>
        <p:txBody>
          <a:bodyPr vert="horz" lIns="91440" tIns="45720" rIns="91440" bIns="45720" rtlCol="0">
            <a:normAutofit fontScale="70000" lnSpcReduction="20000"/>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lgn="ctr">
              <a:lnSpc>
                <a:spcPct val="150000"/>
              </a:lnSpc>
              <a:buFont typeface="Wingdings 3" charset="2"/>
              <a:buNone/>
            </a:pPr>
            <a:r>
              <a:rPr lang="en-US" dirty="0" smtClean="0"/>
              <a:t>ALLAN JUSTIN BOLIVAR</a:t>
            </a:r>
            <a:endParaRPr lang="en-US" dirty="0"/>
          </a:p>
        </p:txBody>
      </p:sp>
      <p:sp>
        <p:nvSpPr>
          <p:cNvPr id="9" name="Content Placeholder 2"/>
          <p:cNvSpPr txBox="1">
            <a:spLocks/>
          </p:cNvSpPr>
          <p:nvPr/>
        </p:nvSpPr>
        <p:spPr>
          <a:xfrm>
            <a:off x="8410803" y="5688881"/>
            <a:ext cx="2489425" cy="552261"/>
          </a:xfrm>
          <a:prstGeom prst="rect">
            <a:avLst/>
          </a:prstGeom>
        </p:spPr>
        <p:txBody>
          <a:bodyPr vert="horz" lIns="91440" tIns="45720" rIns="91440" bIns="45720" rtlCol="0">
            <a:normAutofit fontScale="77500" lnSpcReduction="20000"/>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lgn="ctr">
              <a:lnSpc>
                <a:spcPct val="150000"/>
              </a:lnSpc>
              <a:buFont typeface="Wingdings 3" charset="2"/>
              <a:buNone/>
            </a:pPr>
            <a:r>
              <a:rPr lang="en-US" dirty="0" smtClean="0"/>
              <a:t>APRIL PRINCESS SUELO</a:t>
            </a:r>
            <a:endParaRPr lang="en-US" dirty="0"/>
          </a:p>
        </p:txBody>
      </p:sp>
    </p:spTree>
    <p:extLst>
      <p:ext uri="{BB962C8B-B14F-4D97-AF65-F5344CB8AC3E}">
        <p14:creationId xmlns:p14="http://schemas.microsoft.com/office/powerpoint/2010/main" val="32935272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F575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rPr>
              <a:t>Introduction</a:t>
            </a:r>
            <a:endParaRPr lang="en-PH" b="1" dirty="0">
              <a:solidFill>
                <a:schemeClr val="tx1"/>
              </a:solidFill>
            </a:endParaRPr>
          </a:p>
        </p:txBody>
      </p:sp>
      <p:sp>
        <p:nvSpPr>
          <p:cNvPr id="3" name="Content Placeholder 2"/>
          <p:cNvSpPr>
            <a:spLocks noGrp="1"/>
          </p:cNvSpPr>
          <p:nvPr>
            <p:ph idx="1"/>
          </p:nvPr>
        </p:nvSpPr>
        <p:spPr/>
        <p:txBody>
          <a:bodyPr>
            <a:normAutofit/>
          </a:bodyPr>
          <a:lstStyle/>
          <a:p>
            <a:pPr>
              <a:lnSpc>
                <a:spcPct val="150000"/>
              </a:lnSpc>
            </a:pPr>
            <a:r>
              <a:rPr lang="en-US" dirty="0"/>
              <a:t>The BS in Entertainment and Multimedia Computing program is designed to equip students with the skills and knowledge to create compelling digital media experiences. </a:t>
            </a:r>
            <a:endParaRPr lang="en-US" dirty="0" smtClean="0"/>
          </a:p>
          <a:p>
            <a:pPr marL="0" indent="0">
              <a:lnSpc>
                <a:spcPct val="150000"/>
              </a:lnSpc>
              <a:buNone/>
            </a:pPr>
            <a:endParaRPr lang="en-US" dirty="0"/>
          </a:p>
          <a:p>
            <a:pPr>
              <a:lnSpc>
                <a:spcPct val="150000"/>
              </a:lnSpc>
            </a:pPr>
            <a:r>
              <a:rPr lang="en-US" dirty="0"/>
              <a:t>This presentation will discuss the importance of creating a promotional video and how to effectively launch it in various digital platforms.</a:t>
            </a:r>
          </a:p>
          <a:p>
            <a:endParaRPr lang="en-PH" dirty="0"/>
          </a:p>
          <a:p>
            <a:endParaRPr lang="en-PH" dirty="0"/>
          </a:p>
        </p:txBody>
      </p:sp>
    </p:spTree>
    <p:extLst>
      <p:ext uri="{BB962C8B-B14F-4D97-AF65-F5344CB8AC3E}">
        <p14:creationId xmlns:p14="http://schemas.microsoft.com/office/powerpoint/2010/main" val="2829179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F575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Benefits of Promotional Videos</a:t>
            </a:r>
          </a:p>
        </p:txBody>
      </p:sp>
      <p:sp>
        <p:nvSpPr>
          <p:cNvPr id="3" name="Content Placeholder 2"/>
          <p:cNvSpPr>
            <a:spLocks noGrp="1"/>
          </p:cNvSpPr>
          <p:nvPr>
            <p:ph idx="1"/>
          </p:nvPr>
        </p:nvSpPr>
        <p:spPr/>
        <p:txBody>
          <a:bodyPr/>
          <a:lstStyle/>
          <a:p>
            <a:pPr>
              <a:lnSpc>
                <a:spcPct val="150000"/>
              </a:lnSpc>
            </a:pPr>
            <a:r>
              <a:rPr lang="en-US" dirty="0" smtClean="0"/>
              <a:t>Promotional </a:t>
            </a:r>
            <a:r>
              <a:rPr lang="en-US" dirty="0"/>
              <a:t>videos are a great way to advertise and reach a larger audience. They can be used to inform people about a product, service, or event. Additionally, they can be used to create brand awareness and increase sales</a:t>
            </a:r>
            <a:r>
              <a:rPr lang="en-US" dirty="0" smtClean="0"/>
              <a:t>.</a:t>
            </a:r>
          </a:p>
          <a:p>
            <a:pPr>
              <a:lnSpc>
                <a:spcPct val="150000"/>
              </a:lnSpc>
            </a:pPr>
            <a:endParaRPr lang="en-US" dirty="0"/>
          </a:p>
          <a:p>
            <a:pPr>
              <a:lnSpc>
                <a:spcPct val="150000"/>
              </a:lnSpc>
            </a:pPr>
            <a:r>
              <a:rPr lang="en-US" dirty="0"/>
              <a:t>Creating promotional videos can also help to build trust and loyalty with customers, as they can get a better understanding of the product or service being offered.</a:t>
            </a:r>
          </a:p>
          <a:p>
            <a:pPr marL="0" indent="0">
              <a:lnSpc>
                <a:spcPct val="150000"/>
              </a:lnSpc>
              <a:buNone/>
            </a:pPr>
            <a:endParaRPr lang="en-PH" dirty="0"/>
          </a:p>
        </p:txBody>
      </p:sp>
    </p:spTree>
    <p:extLst>
      <p:ext uri="{BB962C8B-B14F-4D97-AF65-F5344CB8AC3E}">
        <p14:creationId xmlns:p14="http://schemas.microsoft.com/office/powerpoint/2010/main" val="102667718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F575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rPr>
              <a:t>Strategy</a:t>
            </a:r>
            <a:endParaRPr lang="en-PH" b="1" dirty="0">
              <a:solidFill>
                <a:schemeClr val="tx1"/>
              </a:solidFill>
            </a:endParaRPr>
          </a:p>
        </p:txBody>
      </p:sp>
      <p:sp>
        <p:nvSpPr>
          <p:cNvPr id="3" name="Content Placeholder 2"/>
          <p:cNvSpPr>
            <a:spLocks noGrp="1"/>
          </p:cNvSpPr>
          <p:nvPr>
            <p:ph idx="1"/>
          </p:nvPr>
        </p:nvSpPr>
        <p:spPr/>
        <p:txBody>
          <a:bodyPr>
            <a:normAutofit/>
          </a:bodyPr>
          <a:lstStyle/>
          <a:p>
            <a:pPr>
              <a:lnSpc>
                <a:spcPct val="150000"/>
              </a:lnSpc>
            </a:pPr>
            <a:r>
              <a:rPr lang="en-US" dirty="0"/>
              <a:t>The marketing strategy plan for promoting the BS in Entertainment and Multimedia Computing will involve uploading a promotional video to various social media platforms. This video </a:t>
            </a:r>
            <a:r>
              <a:rPr lang="en-US" dirty="0" smtClean="0"/>
              <a:t>will </a:t>
            </a:r>
            <a:r>
              <a:rPr lang="en-US" dirty="0"/>
              <a:t>showcase the program's innovative curriculum and the potential for students to gain industry-relevant skills. Additionally, the video </a:t>
            </a:r>
            <a:r>
              <a:rPr lang="en-US" dirty="0" smtClean="0"/>
              <a:t>will </a:t>
            </a:r>
            <a:r>
              <a:rPr lang="en-US" dirty="0"/>
              <a:t>be engaging and visually appealing to draw in potential students. W</a:t>
            </a:r>
            <a:r>
              <a:rPr lang="en-US" dirty="0" smtClean="0"/>
              <a:t>e will also use SEO techniques to ensure that the page is easily </a:t>
            </a:r>
            <a:r>
              <a:rPr lang="en-US" dirty="0"/>
              <a:t>found by potential students.</a:t>
            </a:r>
          </a:p>
        </p:txBody>
      </p:sp>
    </p:spTree>
    <p:extLst>
      <p:ext uri="{BB962C8B-B14F-4D97-AF65-F5344CB8AC3E}">
        <p14:creationId xmlns:p14="http://schemas.microsoft.com/office/powerpoint/2010/main" val="200366812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F575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Measuring Results</a:t>
            </a:r>
          </a:p>
        </p:txBody>
      </p:sp>
      <p:sp>
        <p:nvSpPr>
          <p:cNvPr id="3" name="Content Placeholder 2"/>
          <p:cNvSpPr>
            <a:spLocks noGrp="1"/>
          </p:cNvSpPr>
          <p:nvPr>
            <p:ph idx="1"/>
          </p:nvPr>
        </p:nvSpPr>
        <p:spPr/>
        <p:txBody>
          <a:bodyPr/>
          <a:lstStyle/>
          <a:p>
            <a:pPr>
              <a:lnSpc>
                <a:spcPct val="150000"/>
              </a:lnSpc>
            </a:pPr>
            <a:r>
              <a:rPr lang="en-US" dirty="0" smtClean="0"/>
              <a:t>Once </a:t>
            </a:r>
            <a:r>
              <a:rPr lang="en-US" dirty="0"/>
              <a:t>the promotional video is </a:t>
            </a:r>
            <a:r>
              <a:rPr lang="en-US" dirty="0" smtClean="0"/>
              <a:t>launched, we will be tracking </a:t>
            </a:r>
            <a:r>
              <a:rPr lang="en-US" dirty="0"/>
              <a:t>the number of views, likes, comments, and </a:t>
            </a:r>
            <a:r>
              <a:rPr lang="en-US" dirty="0" smtClean="0"/>
              <a:t>shares </a:t>
            </a:r>
            <a:r>
              <a:rPr lang="en-US" dirty="0"/>
              <a:t>to measure the results</a:t>
            </a:r>
            <a:r>
              <a:rPr lang="en-US" dirty="0" smtClean="0"/>
              <a:t>. </a:t>
            </a:r>
          </a:p>
          <a:p>
            <a:pPr marL="0" indent="0">
              <a:lnSpc>
                <a:spcPct val="150000"/>
              </a:lnSpc>
              <a:buNone/>
            </a:pPr>
            <a:endParaRPr lang="en-US" dirty="0"/>
          </a:p>
          <a:p>
            <a:pPr>
              <a:lnSpc>
                <a:spcPct val="150000"/>
              </a:lnSpc>
            </a:pPr>
            <a:r>
              <a:rPr lang="en-US" dirty="0"/>
              <a:t>It is also important to monitor the analytics of the video to determine how the audience is responding. This can help to identify what is working and what needs to be improved in order to increase the effectiveness of the video.</a:t>
            </a:r>
          </a:p>
        </p:txBody>
      </p:sp>
    </p:spTree>
    <p:extLst>
      <p:ext uri="{BB962C8B-B14F-4D97-AF65-F5344CB8AC3E}">
        <p14:creationId xmlns:p14="http://schemas.microsoft.com/office/powerpoint/2010/main" val="373541571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F575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chemeClr val="tx1"/>
                </a:solidFill>
              </a:rPr>
              <a:t>Platforms</a:t>
            </a:r>
            <a:endParaRPr lang="en-PH" b="1" dirty="0">
              <a:solidFill>
                <a:schemeClr val="tx1"/>
              </a:solidFill>
            </a:endParaRPr>
          </a:p>
        </p:txBody>
      </p:sp>
      <p:sp>
        <p:nvSpPr>
          <p:cNvPr id="3" name="Content Placeholder 2"/>
          <p:cNvSpPr>
            <a:spLocks noGrp="1"/>
          </p:cNvSpPr>
          <p:nvPr>
            <p:ph idx="1"/>
          </p:nvPr>
        </p:nvSpPr>
        <p:spPr>
          <a:xfrm>
            <a:off x="1100369" y="1470800"/>
            <a:ext cx="8946541" cy="4195481"/>
          </a:xfrm>
        </p:spPr>
        <p:txBody>
          <a:bodyPr/>
          <a:lstStyle/>
          <a:p>
            <a:pPr>
              <a:lnSpc>
                <a:spcPct val="150000"/>
              </a:lnSpc>
            </a:pPr>
            <a:r>
              <a:rPr lang="en-US" dirty="0" smtClean="0"/>
              <a:t>Facebook </a:t>
            </a:r>
            <a:endParaRPr lang="en-US" dirty="0"/>
          </a:p>
          <a:p>
            <a:pPr>
              <a:lnSpc>
                <a:spcPct val="150000"/>
              </a:lnSpc>
            </a:pPr>
            <a:r>
              <a:rPr lang="en-US" dirty="0" smtClean="0"/>
              <a:t>YouTube</a:t>
            </a:r>
          </a:p>
          <a:p>
            <a:pPr>
              <a:lnSpc>
                <a:spcPct val="150000"/>
              </a:lnSpc>
            </a:pPr>
            <a:r>
              <a:rPr lang="en-US" dirty="0" smtClean="0"/>
              <a:t>Website</a:t>
            </a:r>
          </a:p>
          <a:p>
            <a:pPr marL="0" indent="0">
              <a:lnSpc>
                <a:spcPct val="150000"/>
              </a:lnSpc>
              <a:buNone/>
            </a:pPr>
            <a:endParaRPr lang="en-PH" dirty="0"/>
          </a:p>
        </p:txBody>
      </p:sp>
      <p:sp>
        <p:nvSpPr>
          <p:cNvPr id="4" name="Title 1"/>
          <p:cNvSpPr txBox="1">
            <a:spLocks/>
          </p:cNvSpPr>
          <p:nvPr/>
        </p:nvSpPr>
        <p:spPr>
          <a:xfrm>
            <a:off x="646111" y="3688665"/>
            <a:ext cx="9404723" cy="1400530"/>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dirty="0" smtClean="0">
                <a:solidFill>
                  <a:schemeClr val="tx1"/>
                </a:solidFill>
              </a:rPr>
              <a:t>Target Audience</a:t>
            </a:r>
            <a:endParaRPr lang="en-PH" b="1" dirty="0">
              <a:solidFill>
                <a:schemeClr val="tx1"/>
              </a:solidFill>
            </a:endParaRPr>
          </a:p>
        </p:txBody>
      </p:sp>
      <p:sp>
        <p:nvSpPr>
          <p:cNvPr id="5" name="Content Placeholder 2"/>
          <p:cNvSpPr txBox="1">
            <a:spLocks/>
          </p:cNvSpPr>
          <p:nvPr/>
        </p:nvSpPr>
        <p:spPr>
          <a:xfrm>
            <a:off x="1096445" y="4760259"/>
            <a:ext cx="8946541"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dirty="0" smtClean="0"/>
              <a:t>Incoming College Students mainly the NETIZENS.</a:t>
            </a:r>
          </a:p>
          <a:p>
            <a:endParaRPr lang="en-PH" dirty="0"/>
          </a:p>
        </p:txBody>
      </p:sp>
    </p:spTree>
    <p:extLst>
      <p:ext uri="{BB962C8B-B14F-4D97-AF65-F5344CB8AC3E}">
        <p14:creationId xmlns:p14="http://schemas.microsoft.com/office/powerpoint/2010/main" val="391255852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F575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1"/>
                </a:solidFill>
              </a:rPr>
              <a:t>Objectives</a:t>
            </a:r>
            <a:endParaRPr lang="en-PH" dirty="0">
              <a:solidFill>
                <a:schemeClr val="tx1"/>
              </a:solidFill>
            </a:endParaRPr>
          </a:p>
        </p:txBody>
      </p:sp>
      <p:sp>
        <p:nvSpPr>
          <p:cNvPr id="3" name="Content Placeholder 2"/>
          <p:cNvSpPr>
            <a:spLocks noGrp="1"/>
          </p:cNvSpPr>
          <p:nvPr>
            <p:ph idx="1"/>
          </p:nvPr>
        </p:nvSpPr>
        <p:spPr>
          <a:xfrm>
            <a:off x="1103312" y="1505244"/>
            <a:ext cx="9813217" cy="4743156"/>
          </a:xfrm>
        </p:spPr>
        <p:txBody>
          <a:bodyPr>
            <a:normAutofit fontScale="92500" lnSpcReduction="20000"/>
          </a:bodyPr>
          <a:lstStyle/>
          <a:p>
            <a:pPr marL="0" indent="0">
              <a:lnSpc>
                <a:spcPct val="150000"/>
              </a:lnSpc>
              <a:buNone/>
            </a:pPr>
            <a:r>
              <a:rPr lang="en-US" dirty="0" smtClean="0"/>
              <a:t>Generally, our </a:t>
            </a:r>
            <a:r>
              <a:rPr lang="en-US" dirty="0"/>
              <a:t>goal is to upload a promotional video that will capture the attention of our target audience and provide them with the information they need to make an informed decision about enrolling in the program</a:t>
            </a:r>
            <a:r>
              <a:rPr lang="en-US" dirty="0" smtClean="0"/>
              <a:t>.</a:t>
            </a:r>
            <a:endParaRPr lang="en-US" dirty="0"/>
          </a:p>
          <a:p>
            <a:pPr marL="0" indent="0">
              <a:lnSpc>
                <a:spcPct val="150000"/>
              </a:lnSpc>
              <a:buNone/>
            </a:pPr>
            <a:r>
              <a:rPr lang="en-PH" sz="3300" b="1" dirty="0" smtClean="0"/>
              <a:t>Specific Goals</a:t>
            </a:r>
          </a:p>
          <a:p>
            <a:pPr>
              <a:lnSpc>
                <a:spcPct val="150000"/>
              </a:lnSpc>
            </a:pPr>
            <a:r>
              <a:rPr lang="en-PH" dirty="0" smtClean="0"/>
              <a:t>To reach 500 views within a month (Promotional Video in FB)</a:t>
            </a:r>
          </a:p>
          <a:p>
            <a:pPr>
              <a:lnSpc>
                <a:spcPct val="150000"/>
              </a:lnSpc>
            </a:pPr>
            <a:r>
              <a:rPr lang="en-PH" dirty="0" smtClean="0"/>
              <a:t>To create course related content (FB Page)</a:t>
            </a:r>
            <a:endParaRPr lang="en-PH" dirty="0"/>
          </a:p>
          <a:p>
            <a:pPr>
              <a:lnSpc>
                <a:spcPct val="150000"/>
              </a:lnSpc>
            </a:pPr>
            <a:r>
              <a:rPr lang="en-PH" dirty="0" smtClean="0"/>
              <a:t>To compile and showcase the students portfolio (Website)</a:t>
            </a:r>
          </a:p>
          <a:p>
            <a:pPr>
              <a:lnSpc>
                <a:spcPct val="150000"/>
              </a:lnSpc>
            </a:pPr>
            <a:r>
              <a:rPr lang="en-PH" dirty="0" smtClean="0"/>
              <a:t>To give an overview about the course</a:t>
            </a:r>
            <a:endParaRPr lang="en-PH" dirty="0"/>
          </a:p>
          <a:p>
            <a:pPr>
              <a:lnSpc>
                <a:spcPct val="150000"/>
              </a:lnSpc>
            </a:pPr>
            <a:r>
              <a:rPr lang="en-PH" dirty="0" smtClean="0"/>
              <a:t>To meet the output deadlines</a:t>
            </a:r>
          </a:p>
          <a:p>
            <a:pPr marL="0" indent="0">
              <a:lnSpc>
                <a:spcPct val="150000"/>
              </a:lnSpc>
              <a:buNone/>
            </a:pPr>
            <a:endParaRPr lang="en-PH" dirty="0"/>
          </a:p>
        </p:txBody>
      </p:sp>
    </p:spTree>
    <p:extLst>
      <p:ext uri="{BB962C8B-B14F-4D97-AF65-F5344CB8AC3E}">
        <p14:creationId xmlns:p14="http://schemas.microsoft.com/office/powerpoint/2010/main" val="411255918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268</TotalTime>
  <Words>832</Words>
  <Application>Microsoft Office PowerPoint</Application>
  <PresentationFormat>Widescreen</PresentationFormat>
  <Paragraphs>111</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Century Gothic</vt:lpstr>
      <vt:lpstr>Wingdings 3</vt:lpstr>
      <vt:lpstr>Ion</vt:lpstr>
      <vt:lpstr>MARKETING STRATEGY PLAN</vt:lpstr>
      <vt:lpstr>Contents</vt:lpstr>
      <vt:lpstr>Marketing Team</vt:lpstr>
      <vt:lpstr>Introduction</vt:lpstr>
      <vt:lpstr>The Benefits of Promotional Videos</vt:lpstr>
      <vt:lpstr>Strategy</vt:lpstr>
      <vt:lpstr>Measuring Results</vt:lpstr>
      <vt:lpstr>Platforms</vt:lpstr>
      <vt:lpstr>Objectives</vt:lpstr>
      <vt:lpstr>Benefits of FB Page</vt:lpstr>
      <vt:lpstr>FB Page Content Plan</vt:lpstr>
      <vt:lpstr>FB Page Profile</vt:lpstr>
      <vt:lpstr>Benefits of Youtube</vt:lpstr>
      <vt:lpstr>Youtube Channel Profile</vt:lpstr>
      <vt:lpstr>Website Content Plan</vt:lpstr>
      <vt:lpstr>Webpage Design</vt:lpstr>
      <vt:lpstr>Budget</vt:lpstr>
      <vt:lpstr>PowerPoint Presentation</vt:lpstr>
      <vt:lpstr>Timeline</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MARKETING STRATEGY PLAN</dc:title>
  <dc:creator>Acer-User</dc:creator>
  <cp:lastModifiedBy>T A L A L O V E S</cp:lastModifiedBy>
  <cp:revision>82</cp:revision>
  <dcterms:created xsi:type="dcterms:W3CDTF">2023-02-22T04:58:21Z</dcterms:created>
  <dcterms:modified xsi:type="dcterms:W3CDTF">2023-03-09T00:10:53Z</dcterms:modified>
</cp:coreProperties>
</file>

<file path=docProps/thumbnail.jpeg>
</file>